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6" r:id="rId4"/>
  </p:sldMasterIdLst>
  <p:notesMasterIdLst>
    <p:notesMasterId r:id="rId55"/>
  </p:notesMasterIdLst>
  <p:sldIdLst>
    <p:sldId id="258" r:id="rId5"/>
    <p:sldId id="1964" r:id="rId6"/>
    <p:sldId id="1968" r:id="rId7"/>
    <p:sldId id="2024" r:id="rId8"/>
    <p:sldId id="2022" r:id="rId9"/>
    <p:sldId id="2061" r:id="rId10"/>
    <p:sldId id="2062" r:id="rId11"/>
    <p:sldId id="2069" r:id="rId12"/>
    <p:sldId id="2075" r:id="rId13"/>
    <p:sldId id="2078" r:id="rId14"/>
    <p:sldId id="2103" r:id="rId15"/>
    <p:sldId id="2082" r:id="rId16"/>
    <p:sldId id="2083" r:id="rId17"/>
    <p:sldId id="2084" r:id="rId18"/>
    <p:sldId id="2085" r:id="rId19"/>
    <p:sldId id="2104" r:id="rId20"/>
    <p:sldId id="2105" r:id="rId21"/>
    <p:sldId id="2106" r:id="rId22"/>
    <p:sldId id="2087" r:id="rId23"/>
    <p:sldId id="2093" r:id="rId24"/>
    <p:sldId id="2088" r:id="rId25"/>
    <p:sldId id="2089" r:id="rId26"/>
    <p:sldId id="2091" r:id="rId27"/>
    <p:sldId id="2113" r:id="rId28"/>
    <p:sldId id="2108" r:id="rId29"/>
    <p:sldId id="2090" r:id="rId30"/>
    <p:sldId id="2109" r:id="rId31"/>
    <p:sldId id="2096" r:id="rId32"/>
    <p:sldId id="2110" r:id="rId33"/>
    <p:sldId id="1969" r:id="rId34"/>
    <p:sldId id="2114" r:id="rId35"/>
    <p:sldId id="2116" r:id="rId36"/>
    <p:sldId id="2122" r:id="rId37"/>
    <p:sldId id="2119" r:id="rId38"/>
    <p:sldId id="2131" r:id="rId39"/>
    <p:sldId id="2132" r:id="rId40"/>
    <p:sldId id="2134" r:id="rId41"/>
    <p:sldId id="2121" r:id="rId42"/>
    <p:sldId id="2124" r:id="rId43"/>
    <p:sldId id="2135" r:id="rId44"/>
    <p:sldId id="2123" r:id="rId45"/>
    <p:sldId id="2125" r:id="rId46"/>
    <p:sldId id="2127" r:id="rId47"/>
    <p:sldId id="2126" r:id="rId48"/>
    <p:sldId id="2129" r:id="rId49"/>
    <p:sldId id="2130" r:id="rId50"/>
    <p:sldId id="2117" r:id="rId51"/>
    <p:sldId id="2118" r:id="rId52"/>
    <p:sldId id="2136" r:id="rId53"/>
    <p:sldId id="2020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1B"/>
    <a:srgbClr val="7BFC01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3401" autoAdjust="0"/>
  </p:normalViewPr>
  <p:slideViewPr>
    <p:cSldViewPr snapToGrid="0">
      <p:cViewPr varScale="1">
        <p:scale>
          <a:sx n="102" d="100"/>
          <a:sy n="102" d="100"/>
        </p:scale>
        <p:origin x="118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uschat, Patrick" userId="5e26681b-5557-4224-abbf-f55184a6e634" providerId="ADAL" clId="{C3218E5D-4527-764E-B222-4E6040777A18}"/>
    <pc:docChg chg="undo custSel addSld delSld modSld">
      <pc:chgData name="Rebuschat, Patrick" userId="5e26681b-5557-4224-abbf-f55184a6e634" providerId="ADAL" clId="{C3218E5D-4527-764E-B222-4E6040777A18}" dt="2023-03-13T13:18:33.670" v="632" actId="20577"/>
      <pc:docMkLst>
        <pc:docMk/>
      </pc:docMkLst>
      <pc:sldChg chg="delSp modSp">
        <pc:chgData name="Rebuschat, Patrick" userId="5e26681b-5557-4224-abbf-f55184a6e634" providerId="ADAL" clId="{C3218E5D-4527-764E-B222-4E6040777A18}" dt="2023-03-13T12:50:02.448" v="7" actId="478"/>
        <pc:sldMkLst>
          <pc:docMk/>
          <pc:sldMk cId="3280364020" sldId="1968"/>
        </pc:sldMkLst>
        <pc:spChg chg="del mod">
          <ac:chgData name="Rebuschat, Patrick" userId="5e26681b-5557-4224-abbf-f55184a6e634" providerId="ADAL" clId="{C3218E5D-4527-764E-B222-4E6040777A18}" dt="2023-03-13T12:50:02.448" v="7" actId="478"/>
          <ac:spMkLst>
            <pc:docMk/>
            <pc:sldMk cId="3280364020" sldId="1968"/>
            <ac:spMk id="5" creationId="{07EA552C-8821-A04F-9C5B-3DD115822391}"/>
          </ac:spMkLst>
        </pc:spChg>
      </pc:sldChg>
      <pc:sldChg chg="del">
        <pc:chgData name="Rebuschat, Patrick" userId="5e26681b-5557-4224-abbf-f55184a6e634" providerId="ADAL" clId="{C3218E5D-4527-764E-B222-4E6040777A18}" dt="2023-03-13T12:49:51.072" v="0" actId="2696"/>
        <pc:sldMkLst>
          <pc:docMk/>
          <pc:sldMk cId="1362604625" sldId="2020"/>
        </pc:sldMkLst>
      </pc:sldChg>
      <pc:sldChg chg="add">
        <pc:chgData name="Rebuschat, Patrick" userId="5e26681b-5557-4224-abbf-f55184a6e634" providerId="ADAL" clId="{C3218E5D-4527-764E-B222-4E6040777A18}" dt="2023-03-13T12:49:54.484" v="1"/>
        <pc:sldMkLst>
          <pc:docMk/>
          <pc:sldMk cId="2733607718" sldId="2020"/>
        </pc:sldMkLst>
      </pc:sldChg>
      <pc:sldChg chg="modSp add del modNotesTx">
        <pc:chgData name="Rebuschat, Patrick" userId="5e26681b-5557-4224-abbf-f55184a6e634" providerId="ADAL" clId="{C3218E5D-4527-764E-B222-4E6040777A18}" dt="2023-03-13T12:52:06.936" v="48" actId="2696"/>
        <pc:sldMkLst>
          <pc:docMk/>
          <pc:sldMk cId="1136225996" sldId="2085"/>
        </pc:sldMkLst>
        <pc:spChg chg="mod">
          <ac:chgData name="Rebuschat, Patrick" userId="5e26681b-5557-4224-abbf-f55184a6e634" providerId="ADAL" clId="{C3218E5D-4527-764E-B222-4E6040777A18}" dt="2023-03-13T12:51:34.856" v="39" actId="20577"/>
          <ac:spMkLst>
            <pc:docMk/>
            <pc:sldMk cId="1136225996" sldId="2085"/>
            <ac:spMk id="6" creationId="{B450EB9C-8230-6E4E-A9D2-11CCEF6E9CF1}"/>
          </ac:spMkLst>
        </pc:spChg>
        <pc:spChg chg="mod">
          <ac:chgData name="Rebuschat, Patrick" userId="5e26681b-5557-4224-abbf-f55184a6e634" providerId="ADAL" clId="{C3218E5D-4527-764E-B222-4E6040777A18}" dt="2023-03-13T12:51:25.467" v="13"/>
          <ac:spMkLst>
            <pc:docMk/>
            <pc:sldMk cId="1136225996" sldId="2085"/>
            <ac:spMk id="12" creationId="{0B95AD48-61BB-6E45-9C8F-F6C1E0C25A79}"/>
          </ac:spMkLst>
        </pc:spChg>
      </pc:sldChg>
      <pc:sldChg chg="delSp modSp">
        <pc:chgData name="Rebuschat, Patrick" userId="5e26681b-5557-4224-abbf-f55184a6e634" providerId="ADAL" clId="{C3218E5D-4527-764E-B222-4E6040777A18}" dt="2023-03-13T13:03:47.024" v="65" actId="20577"/>
        <pc:sldMkLst>
          <pc:docMk/>
          <pc:sldMk cId="772093260" sldId="2089"/>
        </pc:sldMkLst>
        <pc:spChg chg="del">
          <ac:chgData name="Rebuschat, Patrick" userId="5e26681b-5557-4224-abbf-f55184a6e634" providerId="ADAL" clId="{C3218E5D-4527-764E-B222-4E6040777A18}" dt="2023-03-13T13:03:37.800" v="64" actId="478"/>
          <ac:spMkLst>
            <pc:docMk/>
            <pc:sldMk cId="772093260" sldId="2089"/>
            <ac:spMk id="2" creationId="{409336B2-8D79-5D43-8294-75F016F3C62F}"/>
          </ac:spMkLst>
        </pc:spChg>
        <pc:spChg chg="mod">
          <ac:chgData name="Rebuschat, Patrick" userId="5e26681b-5557-4224-abbf-f55184a6e634" providerId="ADAL" clId="{C3218E5D-4527-764E-B222-4E6040777A18}" dt="2023-03-13T13:03:47.024" v="65" actId="20577"/>
          <ac:spMkLst>
            <pc:docMk/>
            <pc:sldMk cId="772093260" sldId="2089"/>
            <ac:spMk id="12" creationId="{0B95AD48-61BB-6E45-9C8F-F6C1E0C25A79}"/>
          </ac:spMkLst>
        </pc:spChg>
      </pc:sldChg>
      <pc:sldChg chg="addSp delSp modSp">
        <pc:chgData name="Rebuschat, Patrick" userId="5e26681b-5557-4224-abbf-f55184a6e634" providerId="ADAL" clId="{C3218E5D-4527-764E-B222-4E6040777A18}" dt="2023-03-13T13:09:50.472" v="318" actId="14100"/>
        <pc:sldMkLst>
          <pc:docMk/>
          <pc:sldMk cId="2790327358" sldId="2091"/>
        </pc:sldMkLst>
        <pc:spChg chg="add mod">
          <ac:chgData name="Rebuschat, Patrick" userId="5e26681b-5557-4224-abbf-f55184a6e634" providerId="ADAL" clId="{C3218E5D-4527-764E-B222-4E6040777A18}" dt="2023-03-13T13:09:50.472" v="318" actId="14100"/>
          <ac:spMkLst>
            <pc:docMk/>
            <pc:sldMk cId="2790327358" sldId="2091"/>
            <ac:spMk id="5" creationId="{95026ABD-80DA-E440-9184-DA0DA4FC51F7}"/>
          </ac:spMkLst>
        </pc:spChg>
        <pc:spChg chg="mod">
          <ac:chgData name="Rebuschat, Patrick" userId="5e26681b-5557-4224-abbf-f55184a6e634" providerId="ADAL" clId="{C3218E5D-4527-764E-B222-4E6040777A18}" dt="2023-03-13T13:09:23.082" v="309" actId="1076"/>
          <ac:spMkLst>
            <pc:docMk/>
            <pc:sldMk cId="2790327358" sldId="2091"/>
            <ac:spMk id="10" creationId="{B660650C-DFAB-4D4B-B98A-C01EA9CD7EA9}"/>
          </ac:spMkLst>
        </pc:spChg>
        <pc:spChg chg="mod">
          <ac:chgData name="Rebuschat, Patrick" userId="5e26681b-5557-4224-abbf-f55184a6e634" providerId="ADAL" clId="{C3218E5D-4527-764E-B222-4E6040777A18}" dt="2023-03-13T13:09:37.927" v="314" actId="1076"/>
          <ac:spMkLst>
            <pc:docMk/>
            <pc:sldMk cId="2790327358" sldId="2091"/>
            <ac:spMk id="12" creationId="{0B95AD48-61BB-6E45-9C8F-F6C1E0C25A79}"/>
          </ac:spMkLst>
        </pc:spChg>
        <pc:picChg chg="add del mod">
          <ac:chgData name="Rebuschat, Patrick" userId="5e26681b-5557-4224-abbf-f55184a6e634" providerId="ADAL" clId="{C3218E5D-4527-764E-B222-4E6040777A18}" dt="2023-03-13T13:09:23.082" v="309" actId="1076"/>
          <ac:picMkLst>
            <pc:docMk/>
            <pc:sldMk cId="2790327358" sldId="2091"/>
            <ac:picMk id="2" creationId="{92E0A745-E0FF-324F-A336-DFC91432EAE4}"/>
          </ac:picMkLst>
        </pc:picChg>
        <pc:picChg chg="del">
          <ac:chgData name="Rebuschat, Patrick" userId="5e26681b-5557-4224-abbf-f55184a6e634" providerId="ADAL" clId="{C3218E5D-4527-764E-B222-4E6040777A18}" dt="2023-03-13T12:56:13.217" v="54" actId="478"/>
          <ac:picMkLst>
            <pc:docMk/>
            <pc:sldMk cId="2790327358" sldId="2091"/>
            <ac:picMk id="15" creationId="{762258C7-EF07-D249-A80D-E09D973284E6}"/>
          </ac:picMkLst>
        </pc:picChg>
      </pc:sldChg>
      <pc:sldChg chg="modSp">
        <pc:chgData name="Rebuschat, Patrick" userId="5e26681b-5557-4224-abbf-f55184a6e634" providerId="ADAL" clId="{C3218E5D-4527-764E-B222-4E6040777A18}" dt="2023-03-13T12:52:31.127" v="53" actId="20577"/>
        <pc:sldMkLst>
          <pc:docMk/>
          <pc:sldMk cId="2170016867" sldId="2104"/>
        </pc:sldMkLst>
        <pc:spChg chg="mod">
          <ac:chgData name="Rebuschat, Patrick" userId="5e26681b-5557-4224-abbf-f55184a6e634" providerId="ADAL" clId="{C3218E5D-4527-764E-B222-4E6040777A18}" dt="2023-03-13T12:52:31.127" v="53" actId="20577"/>
          <ac:spMkLst>
            <pc:docMk/>
            <pc:sldMk cId="2170016867" sldId="2104"/>
            <ac:spMk id="12" creationId="{0B95AD48-61BB-6E45-9C8F-F6C1E0C25A79}"/>
          </ac:spMkLst>
        </pc:spChg>
      </pc:sldChg>
      <pc:sldChg chg="del">
        <pc:chgData name="Rebuschat, Patrick" userId="5e26681b-5557-4224-abbf-f55184a6e634" providerId="ADAL" clId="{C3218E5D-4527-764E-B222-4E6040777A18}" dt="2023-03-13T12:52:08.624" v="49" actId="2696"/>
        <pc:sldMkLst>
          <pc:docMk/>
          <pc:sldMk cId="2871952325" sldId="2107"/>
        </pc:sldMkLst>
      </pc:sldChg>
      <pc:sldChg chg="del">
        <pc:chgData name="Rebuschat, Patrick" userId="5e26681b-5557-4224-abbf-f55184a6e634" providerId="ADAL" clId="{C3218E5D-4527-764E-B222-4E6040777A18}" dt="2023-03-13T13:06:28.275" v="165" actId="2696"/>
        <pc:sldMkLst>
          <pc:docMk/>
          <pc:sldMk cId="1918213885" sldId="2112"/>
        </pc:sldMkLst>
      </pc:sldChg>
      <pc:sldChg chg="addSp delSp modSp delAnim modAnim">
        <pc:chgData name="Rebuschat, Patrick" userId="5e26681b-5557-4224-abbf-f55184a6e634" providerId="ADAL" clId="{C3218E5D-4527-764E-B222-4E6040777A18}" dt="2023-03-13T13:18:33.670" v="632" actId="20577"/>
        <pc:sldMkLst>
          <pc:docMk/>
          <pc:sldMk cId="1576971884" sldId="2113"/>
        </pc:sldMkLst>
        <pc:spChg chg="mod">
          <ac:chgData name="Rebuschat, Patrick" userId="5e26681b-5557-4224-abbf-f55184a6e634" providerId="ADAL" clId="{C3218E5D-4527-764E-B222-4E6040777A18}" dt="2023-03-13T13:17:55.838" v="589" actId="1035"/>
          <ac:spMkLst>
            <pc:docMk/>
            <pc:sldMk cId="1576971884" sldId="2113"/>
            <ac:spMk id="4" creationId="{CFB32F2A-5965-FB4B-9C53-57A58C820A01}"/>
          </ac:spMkLst>
        </pc:spChg>
        <pc:spChg chg="del mod">
          <ac:chgData name="Rebuschat, Patrick" userId="5e26681b-5557-4224-abbf-f55184a6e634" providerId="ADAL" clId="{C3218E5D-4527-764E-B222-4E6040777A18}" dt="2023-03-13T13:15:34.108" v="455" actId="478"/>
          <ac:spMkLst>
            <pc:docMk/>
            <pc:sldMk cId="1576971884" sldId="2113"/>
            <ac:spMk id="7" creationId="{9F9C4784-8D30-1A4A-BFAD-919897C5D302}"/>
          </ac:spMkLst>
        </pc:spChg>
        <pc:spChg chg="mod">
          <ac:chgData name="Rebuschat, Patrick" userId="5e26681b-5557-4224-abbf-f55184a6e634" providerId="ADAL" clId="{C3218E5D-4527-764E-B222-4E6040777A18}" dt="2023-03-13T13:17:47.860" v="571" actId="1035"/>
          <ac:spMkLst>
            <pc:docMk/>
            <pc:sldMk cId="1576971884" sldId="2113"/>
            <ac:spMk id="9" creationId="{0024DBBA-42E7-F94C-A648-DCE9D5D2D560}"/>
          </ac:spMkLst>
        </pc:spChg>
        <pc:spChg chg="del mod">
          <ac:chgData name="Rebuschat, Patrick" userId="5e26681b-5557-4224-abbf-f55184a6e634" providerId="ADAL" clId="{C3218E5D-4527-764E-B222-4E6040777A18}" dt="2023-03-13T13:13:46.614" v="374" actId="478"/>
          <ac:spMkLst>
            <pc:docMk/>
            <pc:sldMk cId="1576971884" sldId="2113"/>
            <ac:spMk id="10" creationId="{B660650C-DFAB-4D4B-B98A-C01EA9CD7EA9}"/>
          </ac:spMkLst>
        </pc:spChg>
        <pc:spChg chg="mod">
          <ac:chgData name="Rebuschat, Patrick" userId="5e26681b-5557-4224-abbf-f55184a6e634" providerId="ADAL" clId="{C3218E5D-4527-764E-B222-4E6040777A18}" dt="2023-03-13T13:18:33.670" v="632" actId="20577"/>
          <ac:spMkLst>
            <pc:docMk/>
            <pc:sldMk cId="1576971884" sldId="2113"/>
            <ac:spMk id="12" creationId="{0B95AD48-61BB-6E45-9C8F-F6C1E0C25A79}"/>
          </ac:spMkLst>
        </pc:spChg>
        <pc:spChg chg="add mod">
          <ac:chgData name="Rebuschat, Patrick" userId="5e26681b-5557-4224-abbf-f55184a6e634" providerId="ADAL" clId="{C3218E5D-4527-764E-B222-4E6040777A18}" dt="2023-03-13T13:17:47.860" v="571" actId="1035"/>
          <ac:spMkLst>
            <pc:docMk/>
            <pc:sldMk cId="1576971884" sldId="2113"/>
            <ac:spMk id="13" creationId="{5E129223-24F0-EA4C-A377-38DC11571628}"/>
          </ac:spMkLst>
        </pc:spChg>
        <pc:spChg chg="add mod">
          <ac:chgData name="Rebuschat, Patrick" userId="5e26681b-5557-4224-abbf-f55184a6e634" providerId="ADAL" clId="{C3218E5D-4527-764E-B222-4E6040777A18}" dt="2023-03-13T13:17:47.860" v="571" actId="1035"/>
          <ac:spMkLst>
            <pc:docMk/>
            <pc:sldMk cId="1576971884" sldId="2113"/>
            <ac:spMk id="14" creationId="{1629EA7C-1408-9442-95D2-990B9D7E0964}"/>
          </ac:spMkLst>
        </pc:spChg>
        <pc:picChg chg="del">
          <ac:chgData name="Rebuschat, Patrick" userId="5e26681b-5557-4224-abbf-f55184a6e634" providerId="ADAL" clId="{C3218E5D-4527-764E-B222-4E6040777A18}" dt="2023-03-13T13:11:11.759" v="337" actId="478"/>
          <ac:picMkLst>
            <pc:docMk/>
            <pc:sldMk cId="1576971884" sldId="2113"/>
            <ac:picMk id="2" creationId="{2C164F4C-D7C2-DB4D-85E6-D8052BCE29E2}"/>
          </ac:picMkLst>
        </pc:picChg>
        <pc:picChg chg="del">
          <ac:chgData name="Rebuschat, Patrick" userId="5e26681b-5557-4224-abbf-f55184a6e634" providerId="ADAL" clId="{C3218E5D-4527-764E-B222-4E6040777A18}" dt="2023-03-13T13:11:08.361" v="334" actId="478"/>
          <ac:picMkLst>
            <pc:docMk/>
            <pc:sldMk cId="1576971884" sldId="2113"/>
            <ac:picMk id="5" creationId="{090345D0-5E9E-9045-884C-8AA92425E56D}"/>
          </ac:picMkLst>
        </pc:picChg>
        <pc:picChg chg="add mod modCrop">
          <ac:chgData name="Rebuschat, Patrick" userId="5e26681b-5557-4224-abbf-f55184a6e634" providerId="ADAL" clId="{C3218E5D-4527-764E-B222-4E6040777A18}" dt="2023-03-13T13:17:47.860" v="571" actId="1035"/>
          <ac:picMkLst>
            <pc:docMk/>
            <pc:sldMk cId="1576971884" sldId="2113"/>
            <ac:picMk id="6" creationId="{F65710F3-8D92-0E4D-BE29-FD6001D77334}"/>
          </ac:picMkLst>
        </pc:picChg>
        <pc:picChg chg="add mod">
          <ac:chgData name="Rebuschat, Patrick" userId="5e26681b-5557-4224-abbf-f55184a6e634" providerId="ADAL" clId="{C3218E5D-4527-764E-B222-4E6040777A18}" dt="2023-03-13T13:17:47.860" v="571" actId="1035"/>
          <ac:picMkLst>
            <pc:docMk/>
            <pc:sldMk cId="1576971884" sldId="2113"/>
            <ac:picMk id="8" creationId="{4E91365C-206F-9145-880D-5A973FFE9D9F}"/>
          </ac:picMkLst>
        </pc:picChg>
        <pc:picChg chg="add mod">
          <ac:chgData name="Rebuschat, Patrick" userId="5e26681b-5557-4224-abbf-f55184a6e634" providerId="ADAL" clId="{C3218E5D-4527-764E-B222-4E6040777A18}" dt="2023-03-13T13:17:47.860" v="571" actId="1035"/>
          <ac:picMkLst>
            <pc:docMk/>
            <pc:sldMk cId="1576971884" sldId="2113"/>
            <ac:picMk id="11" creationId="{2A89063D-90AD-AA4E-AB20-998B6DA7035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13/03/2023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Section title slide.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534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77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Section title slide.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98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436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862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034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281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09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7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724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51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002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129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659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583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4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499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792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894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83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869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706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936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Section title slide.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393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95% CI [M – 1.96 x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/ SQRT(N), M + 1.96 x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 / SQRT(N)] Note: 1.96 from the z-distribution, 95% is always 1.96. [Explain where the 1.96 comes from]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98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Effect sizes are interpreted as indicating the </a:t>
            </a:r>
            <a:r>
              <a:rPr lang="en-GB" sz="1200" b="1" dirty="0"/>
              <a:t>practical significance </a:t>
            </a:r>
            <a:r>
              <a:rPr lang="en-GB" sz="1200" dirty="0"/>
              <a:t>of a research finding.” (APA Dictionary of Psychology, 2023)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10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For discussion: Cumming (2012, 2014), Morey, Hoekstra, </a:t>
            </a:r>
            <a:r>
              <a:rPr lang="en-GB" dirty="0" err="1"/>
              <a:t>Rouder</a:t>
            </a:r>
            <a:r>
              <a:rPr lang="en-GB" dirty="0"/>
              <a:t>, Lee, &amp; </a:t>
            </a:r>
            <a:r>
              <a:rPr lang="en-GB" dirty="0" err="1"/>
              <a:t>Wagenmakers</a:t>
            </a:r>
            <a:r>
              <a:rPr lang="en-GB" dirty="0"/>
              <a:t> (2016), </a:t>
            </a:r>
            <a:r>
              <a:rPr lang="en-GB" dirty="0" err="1"/>
              <a:t>Vasishth</a:t>
            </a:r>
            <a:r>
              <a:rPr lang="en-GB" dirty="0"/>
              <a:t> &amp; Gelman (2017), etc.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For discussion, see </a:t>
            </a:r>
            <a:r>
              <a:rPr lang="en-GB" dirty="0" err="1"/>
              <a:t>Gigerenzer</a:t>
            </a:r>
            <a:r>
              <a:rPr lang="en-GB" dirty="0"/>
              <a:t> (2018), Dienes (2008), </a:t>
            </a:r>
            <a:r>
              <a:rPr lang="en-GB" dirty="0" err="1"/>
              <a:t>Perezgonzalez</a:t>
            </a:r>
            <a:r>
              <a:rPr lang="en-GB" dirty="0"/>
              <a:t> (2015), </a:t>
            </a:r>
            <a:r>
              <a:rPr lang="en-GB" dirty="0" err="1"/>
              <a:t>Szucs</a:t>
            </a:r>
            <a:r>
              <a:rPr lang="en-GB" dirty="0"/>
              <a:t> &amp; Ioannidis (2017)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05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“Critical tests of this kind may be called tests of significance, and when such tests are available we may discover whether a second sample is or is not significantly different from the first.” (Fisher, 1925, p. 43)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47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“result” means the test statistic, i.e. the output of a significance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“An effect is said to be statistically significant when [the] p-value is so small that it is held to be implausible that such a difference could have arisen by chance.” </a:t>
            </a:r>
            <a:r>
              <a:rPr lang="en-GB" sz="1050" dirty="0"/>
              <a:t>(Macdonald, 2004, p. 197)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6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null hypothesis is true (that there is no difference between UG and PG scores on the language exam), then a t-value below 2.09 is very improbable. We can reject the H</a:t>
            </a:r>
            <a:r>
              <a:rPr lang="en-US" baseline="-25000" dirty="0"/>
              <a:t>0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08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null hypothesis is true (that there is no difference between UG and PG scores on the language exam), then a t-value below 2.09 is very improbable. We can reject the H</a:t>
            </a:r>
            <a:r>
              <a:rPr lang="en-US" baseline="-25000" dirty="0"/>
              <a:t>0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87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97BC6B07-530C-4694-A931-F01DB01EE33E}"/>
              </a:ext>
            </a:extLst>
          </p:cNvPr>
          <p:cNvSpPr/>
          <p:nvPr userDrawn="1"/>
        </p:nvSpPr>
        <p:spPr>
          <a:xfrm>
            <a:off x="153823" y="145278"/>
            <a:ext cx="8810715" cy="6546079"/>
          </a:xfrm>
          <a:custGeom>
            <a:avLst/>
            <a:gdLst/>
            <a:ahLst/>
            <a:cxnLst/>
            <a:rect l="l" t="t" r="r" b="b"/>
            <a:pathLst>
              <a:path w="8999220" h="6713220">
                <a:moveTo>
                  <a:pt x="0" y="6713004"/>
                </a:moveTo>
                <a:lnTo>
                  <a:pt x="8999004" y="6713004"/>
                </a:lnTo>
                <a:lnTo>
                  <a:pt x="8999004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8DC6395-2EE1-48E0-B1B8-D97ECF815E87}"/>
              </a:ext>
            </a:extLst>
          </p:cNvPr>
          <p:cNvSpPr/>
          <p:nvPr userDrawn="1"/>
        </p:nvSpPr>
        <p:spPr>
          <a:xfrm>
            <a:off x="824129" y="38200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6D9FAC59-F82E-45D3-AACC-CA5CBCBD0A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94" y="762000"/>
            <a:ext cx="2552491" cy="8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B60475B-7D3F-4BE2-9C2D-BBD84BDFE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4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/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D173A2F-4A2C-4B5B-9ABD-51792F8F6DFD}"/>
              </a:ext>
            </a:extLst>
          </p:cNvPr>
          <p:cNvSpPr/>
          <p:nvPr userDrawn="1"/>
        </p:nvSpPr>
        <p:spPr>
          <a:xfrm>
            <a:off x="824129" y="3779995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2279AC1B-5D11-4558-91B3-5BC464197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62" y="762000"/>
            <a:ext cx="2565317" cy="8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4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/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45E5DA3-9E0D-4EA5-8A27-51E6CF3F145E}"/>
              </a:ext>
            </a:extLst>
          </p:cNvPr>
          <p:cNvSpPr/>
          <p:nvPr userDrawn="1"/>
        </p:nvSpPr>
        <p:spPr>
          <a:xfrm>
            <a:off x="824129" y="38200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89FBDE8A-B290-48D7-BAC7-DD77AF9D7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62" y="762000"/>
            <a:ext cx="2565317" cy="810971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6E0242F6-5B19-4916-9E05-493DA5A6E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196" y="670208"/>
            <a:ext cx="0" cy="748665"/>
          </a:xfrm>
          <a:custGeom>
            <a:avLst/>
            <a:gdLst/>
            <a:ahLst/>
            <a:cxnLst/>
            <a:rect l="l" t="t" r="r" b="b"/>
            <a:pathLst>
              <a:path h="748665">
                <a:moveTo>
                  <a:pt x="0" y="0"/>
                </a:moveTo>
                <a:lnTo>
                  <a:pt x="0" y="748474"/>
                </a:lnTo>
              </a:path>
            </a:pathLst>
          </a:custGeom>
          <a:ln w="22631">
            <a:solidFill>
              <a:srgbClr val="6A73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 descr="University Academy 92 Manchester">
            <a:extLst>
              <a:ext uri="{FF2B5EF4-FFF2-40B4-BE49-F238E27FC236}">
                <a16:creationId xmlns:a16="http://schemas.microsoft.com/office/drawing/2014/main" id="{23741D02-BEA4-4812-BE2B-4A58E2A4CA48}"/>
              </a:ext>
            </a:extLst>
          </p:cNvPr>
          <p:cNvSpPr/>
          <p:nvPr userDrawn="1"/>
        </p:nvSpPr>
        <p:spPr>
          <a:xfrm>
            <a:off x="4097947" y="766318"/>
            <a:ext cx="1220660" cy="640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 descr="Blackburn College">
            <a:extLst>
              <a:ext uri="{FF2B5EF4-FFF2-40B4-BE49-F238E27FC236}">
                <a16:creationId xmlns:a16="http://schemas.microsoft.com/office/drawing/2014/main" id="{4460A8C7-4BF2-4DF5-AE02-3E450CBC020D}"/>
              </a:ext>
            </a:extLst>
          </p:cNvPr>
          <p:cNvSpPr/>
          <p:nvPr userDrawn="1"/>
        </p:nvSpPr>
        <p:spPr>
          <a:xfrm>
            <a:off x="2436480" y="782845"/>
            <a:ext cx="1453349" cy="509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 descr="Furness College">
            <a:extLst>
              <a:ext uri="{FF2B5EF4-FFF2-40B4-BE49-F238E27FC236}">
                <a16:creationId xmlns:a16="http://schemas.microsoft.com/office/drawing/2014/main" id="{EE04F283-2CA8-45EA-95F1-01B0D9B8A14F}"/>
              </a:ext>
            </a:extLst>
          </p:cNvPr>
          <p:cNvSpPr/>
          <p:nvPr userDrawn="1"/>
        </p:nvSpPr>
        <p:spPr>
          <a:xfrm>
            <a:off x="794449" y="768764"/>
            <a:ext cx="1472002" cy="576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837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FF025D24-2A1F-4A67-B11B-BBB27058480F}"/>
              </a:ext>
            </a:extLst>
          </p:cNvPr>
          <p:cNvSpPr/>
          <p:nvPr userDrawn="1"/>
        </p:nvSpPr>
        <p:spPr>
          <a:xfrm>
            <a:off x="170917" y="170916"/>
            <a:ext cx="8802168" cy="6537533"/>
          </a:xfrm>
          <a:custGeom>
            <a:avLst/>
            <a:gdLst/>
            <a:ahLst/>
            <a:cxnLst/>
            <a:rect l="l" t="t" r="r" b="b"/>
            <a:pathLst>
              <a:path w="8999855" h="6713855">
                <a:moveTo>
                  <a:pt x="0" y="6713410"/>
                </a:moveTo>
                <a:lnTo>
                  <a:pt x="8999410" y="6713410"/>
                </a:lnTo>
                <a:lnTo>
                  <a:pt x="8999410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E19778BA-78CF-4F59-A9D6-A20950FB3B1D}"/>
              </a:ext>
            </a:extLst>
          </p:cNvPr>
          <p:cNvSpPr/>
          <p:nvPr userDrawn="1"/>
        </p:nvSpPr>
        <p:spPr>
          <a:xfrm>
            <a:off x="824129" y="38200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60625C31-2A9C-4627-8FD8-77B68A2A7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94" y="762000"/>
            <a:ext cx="2552491" cy="8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2571"/>
            <a:ext cx="7886700" cy="4014315"/>
          </a:xfrm>
        </p:spPr>
        <p:txBody>
          <a:bodyPr/>
          <a:lstStyle>
            <a:lvl1pPr>
              <a:spcBef>
                <a:spcPts val="960"/>
              </a:spcBef>
              <a:buClr>
                <a:srgbClr val="AEB4B9"/>
              </a:buClr>
              <a:defRPr sz="2600"/>
            </a:lvl1pPr>
            <a:lvl2pPr>
              <a:spcBef>
                <a:spcPts val="960"/>
              </a:spcBef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68BAA43-A8BD-4E49-AC41-15EB71CFB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156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AB56063-C065-4615-AFC7-4C57FC33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Picture 12" descr="Lancaster University">
            <a:extLst>
              <a:ext uri="{FF2B5EF4-FFF2-40B4-BE49-F238E27FC236}">
                <a16:creationId xmlns:a16="http://schemas.microsoft.com/office/drawing/2014/main" id="{6DA54611-9D21-4ACE-A640-5AE6BB84A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092569"/>
            <a:ext cx="7011865" cy="4014317"/>
          </a:xfrm>
        </p:spPr>
        <p:txBody>
          <a:bodyPr/>
          <a:lstStyle>
            <a:lvl1pPr marL="0" indent="0">
              <a:spcBef>
                <a:spcPts val="960"/>
              </a:spcBef>
              <a:buClr>
                <a:srgbClr val="AEB4B9"/>
              </a:buClr>
              <a:buNone/>
              <a:defRPr sz="2600"/>
            </a:lvl1pPr>
            <a:lvl2pPr>
              <a:spcBef>
                <a:spcPts val="960"/>
              </a:spcBef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68BAA43-A8BD-4E49-AC41-15EB71CFB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46FC20C-FB86-4874-BEA9-18FB8BD1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12CCF8-17A7-457E-88AC-25B11FB5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748BDBDA-A7FA-4360-8B54-69F175B28C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5705" y="2205022"/>
            <a:ext cx="7434930" cy="1399152"/>
          </a:xfrm>
        </p:spPr>
        <p:txBody>
          <a:bodyPr anchor="b">
            <a:normAutofit/>
          </a:bodyPr>
          <a:lstStyle>
            <a:lvl1pPr algn="l">
              <a:lnSpc>
                <a:spcPts val="3300"/>
              </a:lnSpc>
              <a:spcBef>
                <a:spcPts val="832"/>
              </a:spcBef>
              <a:defRPr sz="45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ADBCC1D-FAB7-4466-BDC3-BEF345060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F8A9E9D-EA51-4193-885C-A9F0845D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091" y="3845584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34997FEC-8F79-47A3-A568-1CC27D45B9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60" y="1858523"/>
            <a:ext cx="3868340" cy="64655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60" y="2505075"/>
            <a:ext cx="3868340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858523"/>
            <a:ext cx="3887391" cy="64655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2D96272-B6FE-48B8-8E57-4844275004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B714264-F8FF-4258-B4EE-B3548F169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A618DBC-FC1D-459B-8E1E-C65F284C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 descr="Lancaster University">
            <a:extLst>
              <a:ext uri="{FF2B5EF4-FFF2-40B4-BE49-F238E27FC236}">
                <a16:creationId xmlns:a16="http://schemas.microsoft.com/office/drawing/2014/main" id="{2CBC7160-5C30-425D-A5BA-EFAFF03A0F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B60475B-7D3F-4BE2-9C2D-BBD84BDFE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4EA18C7-0A5B-4754-87DB-56029965C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6B0ED-30AC-43D0-AC8A-25DADB23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94FC4F8C-FC3E-4621-A8E4-01B9FA26E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B228C834-E0BF-4130-9AA4-11A4C62B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003" y="95973"/>
            <a:ext cx="8964539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8588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67" r:id="rId2"/>
    <p:sldLayoutId id="2147483683" r:id="rId3"/>
    <p:sldLayoutId id="2147483682" r:id="rId4"/>
    <p:sldLayoutId id="2147483668" r:id="rId5"/>
    <p:sldLayoutId id="2147483684" r:id="rId6"/>
    <p:sldLayoutId id="2147483679" r:id="rId7"/>
    <p:sldLayoutId id="2147483653" r:id="rId8"/>
    <p:sldLayoutId id="2147483672" r:id="rId9"/>
    <p:sldLayoutId id="214748368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.rebuschat@Lancaster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epdf/10.1080/00031305.2016.1154108?needAccess=true&amp;role=butt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cscistatistics.com/test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p.rebuschat@Lancaster.ac.u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p.rebuschat@Lancaster.ac.u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1E2-2367-4C1F-B4FE-3EB55EC77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Quantitative Research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EED3-C2AC-4450-A7FA-4574FCADC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March 13, 2023</a:t>
            </a:r>
          </a:p>
          <a:p>
            <a:r>
              <a:rPr lang="en-GB" dirty="0"/>
              <a:t>Professor Patrick Rebuschat</a:t>
            </a:r>
          </a:p>
          <a:p>
            <a:r>
              <a:rPr lang="en-GB" sz="2400" dirty="0" err="1">
                <a:hlinkClick r:id="rId3"/>
              </a:rPr>
              <a:t>p.rebuschat@lancaster.ac.uk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6797-6EA7-4696-9934-2BCE8C54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6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507107" cy="4014317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“Mindless statistics” (</a:t>
            </a:r>
            <a:r>
              <a:rPr lang="en-GB" dirty="0" err="1"/>
              <a:t>Gigerenzer</a:t>
            </a:r>
            <a:r>
              <a:rPr lang="en-GB" dirty="0"/>
              <a:t>, 2004)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ASA published the “</a:t>
            </a:r>
            <a:r>
              <a:rPr lang="en-GB" dirty="0">
                <a:hlinkClick r:id="rId3"/>
              </a:rPr>
              <a:t>ASA Statement on Statistical Significance and P-Values</a:t>
            </a:r>
            <a:r>
              <a:rPr lang="en-GB" dirty="0"/>
              <a:t>” (2017) to address the situation.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Many statisticians and other scientists have called for journals to stop publishing p-values.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NHST statistics often misused or misunderstood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3C5F1-6E58-B942-8773-F40961C43D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7"/>
          <a:stretch/>
        </p:blipFill>
        <p:spPr>
          <a:xfrm>
            <a:off x="6359455" y="1756314"/>
            <a:ext cx="2333052" cy="302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60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Step 1: State the null hypothesis: </a:t>
            </a:r>
            <a:r>
              <a:rPr lang="en-GB" sz="2400" i="1" dirty="0"/>
              <a:t>H</a:t>
            </a:r>
            <a:r>
              <a:rPr lang="en-GB" sz="2400" baseline="-25000" dirty="0"/>
              <a:t>0</a:t>
            </a:r>
            <a:r>
              <a:rPr lang="en-GB" sz="2400" dirty="0"/>
              <a:t> μ1 = μ2</a:t>
            </a:r>
          </a:p>
          <a:p>
            <a:endParaRPr lang="en-GB" sz="2400" dirty="0"/>
          </a:p>
          <a:p>
            <a:r>
              <a:rPr lang="en-GB" sz="2400" dirty="0"/>
              <a:t>Step 2: Choose a significance level (.05)</a:t>
            </a:r>
          </a:p>
          <a:p>
            <a:endParaRPr lang="en-GB" sz="2400" dirty="0"/>
          </a:p>
          <a:p>
            <a:r>
              <a:rPr lang="en-GB" sz="2400" dirty="0"/>
              <a:t>Step 3: Select and apply the statistical test</a:t>
            </a:r>
          </a:p>
          <a:p>
            <a:endParaRPr lang="en-GB" sz="2400" dirty="0"/>
          </a:p>
          <a:p>
            <a:r>
              <a:rPr lang="en-GB" sz="2400" dirty="0"/>
              <a:t>Step 4: Calculate a p-value</a:t>
            </a:r>
          </a:p>
          <a:p>
            <a:endParaRPr lang="en-GB" sz="2400" dirty="0"/>
          </a:p>
          <a:p>
            <a:r>
              <a:rPr lang="en-GB" sz="2400" dirty="0"/>
              <a:t>Step 5: Report the results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Classic steps in NSHT</a:t>
            </a:r>
          </a:p>
        </p:txBody>
      </p:sp>
    </p:spTree>
    <p:extLst>
      <p:ext uri="{BB962C8B-B14F-4D97-AF65-F5344CB8AC3E}">
        <p14:creationId xmlns:p14="http://schemas.microsoft.com/office/powerpoint/2010/main" val="301250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Once the null hypothesis has been stated for the population, we look at our sample to measure how (in)compatible the actual data is with this initial assumption.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That is, when engaging in NHST, we </a:t>
            </a:r>
            <a:r>
              <a:rPr lang="en-GB" sz="2400" b="1" dirty="0"/>
              <a:t>measure the incompatibility of the data with the null hypothesis</a:t>
            </a:r>
            <a:r>
              <a:rPr lang="en-GB" sz="2400" dirty="0"/>
              <a:t>. 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To do this, we select and apply an appropriate “significance test” (Fisher, 1925).</a:t>
            </a:r>
          </a:p>
          <a:p>
            <a:r>
              <a:rPr lang="en-GB" sz="2400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3: Select and apply the statistical test</a:t>
            </a:r>
          </a:p>
        </p:txBody>
      </p:sp>
    </p:spTree>
    <p:extLst>
      <p:ext uri="{BB962C8B-B14F-4D97-AF65-F5344CB8AC3E}">
        <p14:creationId xmlns:p14="http://schemas.microsoft.com/office/powerpoint/2010/main" val="235463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What kind of data is involved: continuous or categorical?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How many groups are being compared?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Are the group variances approximately equal?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Are the groups independent of one another?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Selection of the significance test will depend on :</a:t>
            </a:r>
          </a:p>
        </p:txBody>
      </p:sp>
    </p:spTree>
    <p:extLst>
      <p:ext uri="{BB962C8B-B14F-4D97-AF65-F5344CB8AC3E}">
        <p14:creationId xmlns:p14="http://schemas.microsoft.com/office/powerpoint/2010/main" val="140559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example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2E56A1-1F51-8C43-8BB2-CE2C4A4D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978886"/>
            <a:ext cx="7920000" cy="4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6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4: Calculate a p-value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What is the p-value?</a:t>
            </a:r>
          </a:p>
          <a:p>
            <a:r>
              <a:rPr lang="en-GB" dirty="0"/>
              <a:t> 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statistically significant result is simply one that would rarely be observed if the null hypothesis were true.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0EB9C-8230-6E4E-A9D2-11CCEF6E9CF1}"/>
              </a:ext>
            </a:extLst>
          </p:cNvPr>
          <p:cNvSpPr/>
          <p:nvPr/>
        </p:nvSpPr>
        <p:spPr>
          <a:xfrm>
            <a:off x="628649" y="3017439"/>
            <a:ext cx="7337903" cy="1200329"/>
          </a:xfrm>
          <a:prstGeom prst="rect">
            <a:avLst/>
          </a:prstGeom>
          <a:ln>
            <a:solidFill>
              <a:srgbClr val="B5121B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The probability of getting the observed result (of the statistical test), or a more extreme one, if the null hypothesis </a:t>
            </a:r>
            <a:r>
              <a:rPr lang="en-GB" sz="2400" dirty="0">
                <a:sym typeface="Symbol" pitchFamily="2" charset="2"/>
              </a:rPr>
              <a:t></a:t>
            </a:r>
            <a:r>
              <a:rPr lang="en-GB" sz="2400" baseline="-25000" dirty="0"/>
              <a:t>1</a:t>
            </a:r>
            <a:r>
              <a:rPr lang="en-GB" sz="2400" dirty="0"/>
              <a:t> = </a:t>
            </a:r>
            <a:r>
              <a:rPr lang="en-GB" sz="2400" dirty="0">
                <a:sym typeface="Symbol" pitchFamily="2" charset="2"/>
              </a:rPr>
              <a:t></a:t>
            </a:r>
            <a:r>
              <a:rPr lang="en-GB" sz="2400" baseline="-25000" dirty="0"/>
              <a:t>2</a:t>
            </a:r>
            <a:r>
              <a:rPr lang="en-GB" sz="2400" dirty="0"/>
              <a:t> is true.</a:t>
            </a:r>
          </a:p>
        </p:txBody>
      </p:sp>
    </p:spTree>
    <p:extLst>
      <p:ext uri="{BB962C8B-B14F-4D97-AF65-F5344CB8AC3E}">
        <p14:creationId xmlns:p14="http://schemas.microsoft.com/office/powerpoint/2010/main" val="113622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4: Calculate a p-value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If we set the significance level p &lt; .05:</a:t>
            </a:r>
          </a:p>
          <a:p>
            <a:endParaRPr lang="en-GB" dirty="0"/>
          </a:p>
          <a:p>
            <a:r>
              <a:rPr lang="en-GB" dirty="0"/>
              <a:t>If we repeat an experiment 100 times (always drawing random samples), and the null hypothesis </a:t>
            </a:r>
            <a:r>
              <a:rPr lang="en-GB" dirty="0">
                <a:sym typeface="Symbol" pitchFamily="2" charset="2"/>
              </a:rPr>
              <a:t></a:t>
            </a:r>
            <a:r>
              <a:rPr lang="en-GB" baseline="-25000" dirty="0"/>
              <a:t>1</a:t>
            </a:r>
            <a:r>
              <a:rPr lang="en-GB" dirty="0"/>
              <a:t> = </a:t>
            </a:r>
            <a:r>
              <a:rPr lang="en-GB" dirty="0">
                <a:sym typeface="Symbol" pitchFamily="2" charset="2"/>
              </a:rPr>
              <a:t></a:t>
            </a:r>
            <a:r>
              <a:rPr lang="en-GB" baseline="-25000" dirty="0"/>
              <a:t>2 </a:t>
            </a:r>
            <a:r>
              <a:rPr lang="en-GB" dirty="0"/>
              <a:t>were true each time, we would see the same (or a more extreme) result no more than 5 times.</a:t>
            </a:r>
          </a:p>
        </p:txBody>
      </p:sp>
    </p:spTree>
    <p:extLst>
      <p:ext uri="{BB962C8B-B14F-4D97-AF65-F5344CB8AC3E}">
        <p14:creationId xmlns:p14="http://schemas.microsoft.com/office/powerpoint/2010/main" val="21700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The p-value tells us whether or not to reject the null hypothesis: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dirty="0"/>
          </a:p>
          <a:p>
            <a:r>
              <a:rPr lang="en-GB" dirty="0"/>
              <a:t>If p &lt; .05, we reject the null hypothesis and declare the result “statistically significant”.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If p  &gt; .05, then we don’t reject the null hypothesis and call the result “not statistically significant”.</a:t>
            </a:r>
          </a:p>
          <a:p>
            <a:r>
              <a:rPr lang="en-GB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5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“Dichotomous thinking” (Cumming, 2012)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056533" cy="4014317"/>
          </a:xfrm>
        </p:spPr>
        <p:txBody>
          <a:bodyPr>
            <a:noAutofit/>
          </a:bodyPr>
          <a:lstStyle/>
          <a:p>
            <a:r>
              <a:rPr lang="en-GB" dirty="0"/>
              <a:t>If the results are not statistically significant, we need to “</a:t>
            </a:r>
            <a:r>
              <a:rPr lang="en-GB" b="1" dirty="0"/>
              <a:t>ignore entirely all results which fail to reach this level</a:t>
            </a:r>
            <a:r>
              <a:rPr lang="en-GB" dirty="0"/>
              <a:t>”!</a:t>
            </a:r>
          </a:p>
          <a:p>
            <a:pPr algn="r"/>
            <a:r>
              <a:rPr lang="en-GB" sz="2400" dirty="0"/>
              <a:t>(Fisher, 1925)</a:t>
            </a:r>
          </a:p>
          <a:p>
            <a:endParaRPr lang="en-GB" dirty="0"/>
          </a:p>
          <a:p>
            <a:r>
              <a:rPr lang="en-GB" dirty="0"/>
              <a:t>We either </a:t>
            </a:r>
            <a:r>
              <a:rPr lang="en-GB" u="sng" dirty="0"/>
              <a:t>accept or reject</a:t>
            </a:r>
            <a:r>
              <a:rPr lang="en-GB" dirty="0"/>
              <a:t>.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25A95-D8B0-7147-BBE5-520739AA3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07" y="2092569"/>
            <a:ext cx="2824228" cy="39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Importance of replication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Any single study can be wrong as a consequence of an improbable event occurring (5% of the times).</a:t>
            </a:r>
          </a:p>
          <a:p>
            <a:r>
              <a:rPr lang="en-GB" dirty="0"/>
              <a:t>This is why we need to replicate studies. </a:t>
            </a:r>
          </a:p>
          <a:p>
            <a:r>
              <a:rPr lang="en-GB" dirty="0"/>
              <a:t> </a:t>
            </a:r>
          </a:p>
          <a:p>
            <a:r>
              <a:rPr lang="en-GB" sz="2400" dirty="0"/>
              <a:t>“No isolated experiment, however significant in itself, can suffice for the experimental demonstration of any natural phenomenon; for the ‘one chance in a million’ will undoubtedly occur, with no less and no more than its appropriate frequency, however surprised we may be that it should occur to us.” (Fisher, 1935)</a:t>
            </a:r>
          </a:p>
        </p:txBody>
      </p:sp>
    </p:spTree>
    <p:extLst>
      <p:ext uri="{BB962C8B-B14F-4D97-AF65-F5344CB8AC3E}">
        <p14:creationId xmlns:p14="http://schemas.microsoft.com/office/powerpoint/2010/main" val="11487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Reminder from last week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91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5: Report the results of the significance test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Generally, we need to report the two or three items: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test statistic (e.g., the t-value)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degrees of freedom (where they exist),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p-value</a:t>
            </a:r>
          </a:p>
          <a:p>
            <a:endParaRPr lang="en-GB" dirty="0"/>
          </a:p>
          <a:p>
            <a:r>
              <a:rPr lang="en-GB" dirty="0"/>
              <a:t>We should also report the “statistic of interest” (the effect size measures) and its 95% confidence interval.  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661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The t-test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We use t-tests to compare two dependent or independent samples.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There are different types of t-tests.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For example, the formula for the Welch t-test looks like this: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7EE7A-6C90-604C-A70B-BD79F875D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8" t="65003" r="28967"/>
          <a:stretch/>
        </p:blipFill>
        <p:spPr bwMode="auto">
          <a:xfrm>
            <a:off x="2562665" y="5225876"/>
            <a:ext cx="4289981" cy="1396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C06B6F-6024-B94C-B410-DA1654BDFA2E}"/>
              </a:ext>
            </a:extLst>
          </p:cNvPr>
          <p:cNvSpPr/>
          <p:nvPr/>
        </p:nvSpPr>
        <p:spPr>
          <a:xfrm flipH="1">
            <a:off x="1972396" y="5448656"/>
            <a:ext cx="828607" cy="840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94687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The t-test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To compute the t-value, we need: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the means for both groups,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the standard deviations, and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the sample sizes.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09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000" dirty="0"/>
              <a:t>Use the t-distribution to check how probable your t-value is.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7162539" cy="4014317"/>
          </a:xfrm>
        </p:spPr>
        <p:txBody>
          <a:bodyPr>
            <a:noAutofit/>
          </a:bodyPr>
          <a:lstStyle/>
          <a:p>
            <a:r>
              <a:rPr lang="en-GB" sz="2000" dirty="0"/>
              <a:t>We will do with R in the handout, but there </a:t>
            </a:r>
            <a:r>
              <a:rPr lang="en-GB" sz="2000" dirty="0">
                <a:hlinkClick r:id="rId3"/>
              </a:rPr>
              <a:t>online calculators </a:t>
            </a:r>
            <a:r>
              <a:rPr lang="en-GB" sz="2000" dirty="0"/>
              <a:t>if you want to check values quickly.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60650C-DFAB-4D4B-B98A-C01EA9CD7EA9}"/>
              </a:ext>
            </a:extLst>
          </p:cNvPr>
          <p:cNvSpPr/>
          <p:nvPr/>
        </p:nvSpPr>
        <p:spPr>
          <a:xfrm flipH="1">
            <a:off x="233871" y="4920367"/>
            <a:ext cx="828607" cy="840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E0A745-E0FF-324F-A336-DFC91432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78" y="2864646"/>
            <a:ext cx="6089893" cy="2877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26ABD-80DA-E440-9184-DA0DA4FC51F7}"/>
              </a:ext>
            </a:extLst>
          </p:cNvPr>
          <p:cNvSpPr txBox="1"/>
          <p:nvPr/>
        </p:nvSpPr>
        <p:spPr>
          <a:xfrm>
            <a:off x="5123144" y="2864646"/>
            <a:ext cx="3319397" cy="2215991"/>
          </a:xfrm>
          <a:prstGeom prst="rect">
            <a:avLst/>
          </a:prstGeom>
          <a:solidFill>
            <a:schemeClr val="bg1"/>
          </a:solidFill>
          <a:ln>
            <a:solidFill>
              <a:srgbClr val="B5121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directional test (one-tailed), and </a:t>
            </a:r>
            <a:r>
              <a:rPr lang="en-US" dirty="0" err="1"/>
              <a:t>df</a:t>
            </a:r>
            <a:r>
              <a:rPr lang="en-US" dirty="0"/>
              <a:t> = 19, t</a:t>
            </a:r>
            <a:r>
              <a:rPr lang="en-US" baseline="-25000" dirty="0"/>
              <a:t>95 </a:t>
            </a:r>
            <a:r>
              <a:rPr lang="en-US" dirty="0"/>
              <a:t>= 1.729.</a:t>
            </a:r>
          </a:p>
          <a:p>
            <a:endParaRPr lang="en-US" dirty="0"/>
          </a:p>
          <a:p>
            <a:r>
              <a:rPr lang="en-US" dirty="0"/>
              <a:t>t-values above 1.729 are more incompatible with the null hypotheses: more extreme values, in the tails.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790327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250522"/>
            <a:ext cx="5340481" cy="788815"/>
          </a:xfrm>
        </p:spPr>
        <p:txBody>
          <a:bodyPr>
            <a:noAutofit/>
          </a:bodyPr>
          <a:lstStyle/>
          <a:p>
            <a:r>
              <a:rPr lang="en-GB" sz="3000" dirty="0"/>
              <a:t>Compare t = 1.728, 1.729, 1.730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59" y="5204660"/>
            <a:ext cx="8383414" cy="2297855"/>
          </a:xfrm>
        </p:spPr>
        <p:txBody>
          <a:bodyPr>
            <a:noAutofit/>
          </a:bodyPr>
          <a:lstStyle/>
          <a:p>
            <a:r>
              <a:rPr lang="en-US" sz="2000" dirty="0"/>
              <a:t>With </a:t>
            </a:r>
            <a:r>
              <a:rPr lang="en-US" sz="2000" dirty="0" err="1"/>
              <a:t>df</a:t>
            </a:r>
            <a:r>
              <a:rPr lang="en-US" sz="2000" dirty="0"/>
              <a:t> = 19, any t-value &gt; 1.729 is very improbable (less than 5% chance) if the null hypothesis is true.</a:t>
            </a:r>
          </a:p>
          <a:p>
            <a:r>
              <a:rPr lang="en-US" sz="2000" dirty="0"/>
              <a:t>Any t-value above the 1.729 is incompatible with the null hypothesis being true (if </a:t>
            </a:r>
            <a:r>
              <a:rPr lang="en-US" sz="2000" dirty="0" err="1"/>
              <a:t>df</a:t>
            </a:r>
            <a:r>
              <a:rPr lang="en-US" sz="2000" dirty="0"/>
              <a:t> = 19), so we reject the null hypothesis.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710F3-8D92-0E4D-BE29-FD6001D77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99"/>
          <a:stretch/>
        </p:blipFill>
        <p:spPr>
          <a:xfrm>
            <a:off x="3279066" y="1330033"/>
            <a:ext cx="2520000" cy="3677205"/>
          </a:xfrm>
          <a:prstGeom prst="rect">
            <a:avLst/>
          </a:prstGeom>
          <a:ln>
            <a:solidFill>
              <a:srgbClr val="B5121B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1365C-206F-9145-880D-5A973FFE9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750" y="1330033"/>
            <a:ext cx="2520000" cy="3709440"/>
          </a:xfrm>
          <a:prstGeom prst="rect">
            <a:avLst/>
          </a:prstGeom>
          <a:ln>
            <a:solidFill>
              <a:srgbClr val="B5121B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9063D-90AD-AA4E-AB20-998B6DA7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36" y="1344753"/>
            <a:ext cx="2520000" cy="3680000"/>
          </a:xfrm>
          <a:prstGeom prst="rect">
            <a:avLst/>
          </a:prstGeom>
          <a:ln>
            <a:solidFill>
              <a:srgbClr val="B5121B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24DBBA-42E7-F94C-A648-DCE9D5D2D560}"/>
              </a:ext>
            </a:extLst>
          </p:cNvPr>
          <p:cNvSpPr/>
          <p:nvPr/>
        </p:nvSpPr>
        <p:spPr>
          <a:xfrm flipH="1">
            <a:off x="849177" y="1315528"/>
            <a:ext cx="553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👉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129223-24F0-EA4C-A377-38DC11571628}"/>
              </a:ext>
            </a:extLst>
          </p:cNvPr>
          <p:cNvSpPr/>
          <p:nvPr/>
        </p:nvSpPr>
        <p:spPr>
          <a:xfrm flipH="1">
            <a:off x="3813675" y="1394857"/>
            <a:ext cx="553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👉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29EA7C-1408-9442-95D2-990B9D7E0964}"/>
              </a:ext>
            </a:extLst>
          </p:cNvPr>
          <p:cNvSpPr/>
          <p:nvPr/>
        </p:nvSpPr>
        <p:spPr>
          <a:xfrm flipH="1">
            <a:off x="6721795" y="1309263"/>
            <a:ext cx="553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57697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Our earlier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E9231-1022-2F42-AD24-3CDB6B5C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tabLst>
                <a:tab pos="3627438" algn="l"/>
              </a:tabLst>
            </a:pPr>
            <a:r>
              <a:rPr lang="en-GB" dirty="0"/>
              <a:t>Sample effect size (raw): </a:t>
            </a:r>
            <a:r>
              <a:rPr lang="en-GB" i="1" dirty="0" err="1">
                <a:solidFill>
                  <a:srgbClr val="00B050"/>
                </a:solidFill>
              </a:rPr>
              <a:t>M</a:t>
            </a:r>
            <a:r>
              <a:rPr lang="en-GB" baseline="-25000" dirty="0" err="1">
                <a:solidFill>
                  <a:srgbClr val="00B050"/>
                </a:solidFill>
              </a:rPr>
              <a:t>diff</a:t>
            </a:r>
            <a:r>
              <a:rPr lang="en-GB" dirty="0">
                <a:solidFill>
                  <a:srgbClr val="00B050"/>
                </a:solidFill>
              </a:rPr>
              <a:t> = 32.25</a:t>
            </a:r>
          </a:p>
          <a:p>
            <a:pPr>
              <a:tabLst>
                <a:tab pos="3627438" algn="l"/>
              </a:tabLst>
            </a:pPr>
            <a:r>
              <a:rPr lang="en-GB" dirty="0"/>
              <a:t>Standardized effect size: </a:t>
            </a:r>
            <a:r>
              <a:rPr lang="en-GB" dirty="0">
                <a:solidFill>
                  <a:srgbClr val="0070C0"/>
                </a:solidFill>
              </a:rPr>
              <a:t>Cohen’s d = 1.96</a:t>
            </a:r>
          </a:p>
          <a:p>
            <a:pPr>
              <a:tabLst>
                <a:tab pos="3627438" algn="l"/>
              </a:tabLst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B5B7D-86FE-4846-9774-18BD88E1AEC2}"/>
              </a:ext>
            </a:extLst>
          </p:cNvPr>
          <p:cNvSpPr/>
          <p:nvPr/>
        </p:nvSpPr>
        <p:spPr>
          <a:xfrm>
            <a:off x="936701" y="3331992"/>
            <a:ext cx="71925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Welch Two Sample t-test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 = 13.863,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186.55, </a:t>
            </a:r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 2.2e-16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95 percent confidence interval: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27.66306   36.84265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sample estimates: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mean of x mean of y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65.45040  33.19754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0A408C-51AB-554E-B537-4C5DC152DB71}"/>
              </a:ext>
            </a:extLst>
          </p:cNvPr>
          <p:cNvSpPr/>
          <p:nvPr/>
        </p:nvSpPr>
        <p:spPr>
          <a:xfrm>
            <a:off x="5592201" y="6015770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 = 0.00000000000000022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2AB12F-0E69-7B45-AF0A-C0FBB7E2D089}"/>
              </a:ext>
            </a:extLst>
          </p:cNvPr>
          <p:cNvCxnSpPr/>
          <p:nvPr/>
        </p:nvCxnSpPr>
        <p:spPr>
          <a:xfrm>
            <a:off x="6949440" y="4405745"/>
            <a:ext cx="0" cy="1480792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31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Let’s report our results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We need to report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either the two sample means M</a:t>
            </a:r>
            <a:r>
              <a:rPr lang="en-GB" baseline="-25000" dirty="0"/>
              <a:t>1</a:t>
            </a:r>
            <a:r>
              <a:rPr lang="en-GB" dirty="0"/>
              <a:t> and M</a:t>
            </a:r>
            <a:r>
              <a:rPr lang="en-GB" baseline="-25000" dirty="0"/>
              <a:t>2</a:t>
            </a:r>
            <a:r>
              <a:rPr lang="en-GB" dirty="0"/>
              <a:t> (UG and PG scores) or the mean difference (</a:t>
            </a:r>
            <a:r>
              <a:rPr lang="en-GB" dirty="0" err="1"/>
              <a:t>M</a:t>
            </a:r>
            <a:r>
              <a:rPr lang="en-GB" baseline="-25000" dirty="0" err="1"/>
              <a:t>diff</a:t>
            </a:r>
            <a:r>
              <a:rPr lang="en-GB" dirty="0"/>
              <a:t>),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SDs associated with two means, and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95% CI.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Ideally also a standardized effect size like Cohen’s d.</a:t>
            </a:r>
          </a:p>
          <a:p>
            <a:endParaRPr lang="en-GB" dirty="0"/>
          </a:p>
          <a:p>
            <a:r>
              <a:rPr lang="en-GB" dirty="0"/>
              <a:t>These tells us something about the </a:t>
            </a:r>
            <a:r>
              <a:rPr lang="en-GB" b="1" dirty="0"/>
              <a:t>practical significance</a:t>
            </a:r>
            <a:r>
              <a:rPr lang="en-GB" dirty="0"/>
              <a:t> our results.</a:t>
            </a:r>
          </a:p>
        </p:txBody>
      </p:sp>
    </p:spTree>
    <p:extLst>
      <p:ext uri="{BB962C8B-B14F-4D97-AF65-F5344CB8AC3E}">
        <p14:creationId xmlns:p14="http://schemas.microsoft.com/office/powerpoint/2010/main" val="1407362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Let’s report our results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In addition, we report the results of </a:t>
            </a:r>
            <a:r>
              <a:rPr lang="en-GB" b="1" dirty="0"/>
              <a:t>statistical significance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Here, we report: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t-value,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degrees of freedom,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p-value.</a:t>
            </a:r>
          </a:p>
          <a:p>
            <a:endParaRPr lang="en-GB" dirty="0"/>
          </a:p>
          <a:p>
            <a:r>
              <a:rPr lang="en-GB" sz="2000" dirty="0"/>
              <a:t>PS: p-values should be reported precisely (p = .234), except when they are lower than p &lt; 0.01 or p &lt; 0.001,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190596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possible report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tabLst>
                <a:tab pos="3627438" algn="l"/>
              </a:tabLst>
            </a:pPr>
            <a:r>
              <a:rPr lang="en-GB" dirty="0"/>
              <a:t>“In the language exam, the mean score for undergraduate students was 65.45 (</a:t>
            </a:r>
            <a:r>
              <a:rPr lang="en-GB" i="1" dirty="0"/>
              <a:t>SD</a:t>
            </a:r>
            <a:r>
              <a:rPr lang="en-GB" dirty="0"/>
              <a:t> = 14.27) and the mean score for postgraduate students 36.84 (</a:t>
            </a:r>
            <a:r>
              <a:rPr lang="en-GB" i="1" dirty="0"/>
              <a:t>SD</a:t>
            </a:r>
            <a:r>
              <a:rPr lang="en-GB" dirty="0"/>
              <a:t> = 18.38). This difference represents a large effect, Cohen’s d = 1.96, 95% [1.62, 2.30]. </a:t>
            </a:r>
          </a:p>
          <a:p>
            <a:pPr>
              <a:tabLst>
                <a:tab pos="3627438" algn="l"/>
              </a:tabLst>
            </a:pPr>
            <a:endParaRPr lang="en-GB" dirty="0"/>
          </a:p>
          <a:p>
            <a:pPr>
              <a:tabLst>
                <a:tab pos="3627438" algn="l"/>
              </a:tabLst>
            </a:pPr>
            <a:r>
              <a:rPr lang="en-GB" dirty="0"/>
              <a:t>A Welch t–test further showed that difference between undergraduate and postgraduate performance was statistically significant, t(187) = 13.86, p &lt; .001.”</a:t>
            </a:r>
          </a:p>
        </p:txBody>
      </p:sp>
    </p:spTree>
    <p:extLst>
      <p:ext uri="{BB962C8B-B14F-4D97-AF65-F5344CB8AC3E}">
        <p14:creationId xmlns:p14="http://schemas.microsoft.com/office/powerpoint/2010/main" val="346537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45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confidence interval?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i="1" dirty="0" err="1">
                <a:latin typeface="Cambria" panose="02040503050406030204" pitchFamily="18" charset="0"/>
              </a:rPr>
              <a:t>Confidence</a:t>
            </a:r>
            <a:r>
              <a:rPr lang="pt-BR" i="1" dirty="0">
                <a:latin typeface="Cambria" panose="02040503050406030204" pitchFamily="18" charset="0"/>
              </a:rPr>
              <a:t> </a:t>
            </a:r>
            <a:r>
              <a:rPr lang="pt-BR" i="1" dirty="0" err="1">
                <a:latin typeface="Cambria" panose="02040503050406030204" pitchFamily="18" charset="0"/>
              </a:rPr>
              <a:t>interval</a:t>
            </a:r>
            <a:r>
              <a:rPr lang="pt-BR" i="1" dirty="0">
                <a:latin typeface="Cambria" panose="02040503050406030204" pitchFamily="18" charset="0"/>
              </a:rPr>
              <a:t> [M – MOE, M + MOE]</a:t>
            </a:r>
            <a:endParaRPr lang="en-GB" i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A range of values that we are 95% confident contains the population parameter.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values within the CI are plausible for the population parameter being estimated.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The width of the CI tells us how precise our point estimate (M) is.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364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1E2-2367-4C1F-B4FE-3EB55EC77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Quantitative Research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EED3-C2AC-4450-A7FA-4574FCADC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March 13, 2023</a:t>
            </a:r>
          </a:p>
          <a:p>
            <a:r>
              <a:rPr lang="en-GB" dirty="0"/>
              <a:t>Professor Patrick Rebuschat</a:t>
            </a:r>
          </a:p>
          <a:p>
            <a:r>
              <a:rPr lang="en-GB" sz="2400" dirty="0" err="1">
                <a:hlinkClick r:id="rId3"/>
              </a:rPr>
              <a:t>p.rebuschat@lancaster.ac.uk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6797-6EA7-4696-9934-2BCE8C54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813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16134-5415-8E45-9258-81209FC9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07" y="1958189"/>
            <a:ext cx="2407363" cy="3291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121605-84F5-CD40-8417-C0A3F21E335E}"/>
              </a:ext>
            </a:extLst>
          </p:cNvPr>
          <p:cNvSpPr/>
          <p:nvPr/>
        </p:nvSpPr>
        <p:spPr>
          <a:xfrm>
            <a:off x="2703288" y="1958189"/>
            <a:ext cx="29999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</a:rPr>
              <a:t>Please work through the following handout at your own pace. 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</a:rPr>
              <a:t> 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</a:rPr>
              <a:t>This is a </a:t>
            </a:r>
            <a:r>
              <a:rPr lang="en-US" b="1" dirty="0" err="1">
                <a:latin typeface="Garamond" panose="02020404030301010803" pitchFamily="18" charset="0"/>
                <a:ea typeface="Times New Roman" panose="02020603050405020304" pitchFamily="18" charset="0"/>
              </a:rPr>
              <a:t>loooooong</a:t>
            </a: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</a:rPr>
              <a:t> handout. 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</a:rPr>
              <a:t> 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</a:rPr>
              <a:t>We will start during class but you probably need to complete this at home. 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</a:rPr>
              <a:t> 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Garamond" panose="02020404030301010803" pitchFamily="18" charset="0"/>
                <a:ea typeface="Times New Roman" panose="02020603050405020304" pitchFamily="18" charset="0"/>
              </a:rPr>
              <a:t>Please bring questions to our next session.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011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are randomly sampled from the population.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are independent.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are normally distributed.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Equal variances: The groups being compared have similar variances.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If our data violates these assumptions, we need to select alternative statistical tests.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underlying most statistic tests</a:t>
            </a:r>
          </a:p>
        </p:txBody>
      </p:sp>
    </p:spTree>
    <p:extLst>
      <p:ext uri="{BB962C8B-B14F-4D97-AF65-F5344CB8AC3E}">
        <p14:creationId xmlns:p14="http://schemas.microsoft.com/office/powerpoint/2010/main" val="3311571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Selecting an appropriate significance test depends on four basic questions: </a:t>
            </a:r>
          </a:p>
          <a:p>
            <a:r>
              <a:rPr lang="en-GB" dirty="0"/>
              <a:t> 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What kind of data is involved, continuous or categorical?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How many groups are being compared?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Are the group variances approximately equal?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Are the groups independent of one another?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the right statistical test</a:t>
            </a:r>
          </a:p>
        </p:txBody>
      </p:sp>
    </p:spTree>
    <p:extLst>
      <p:ext uri="{BB962C8B-B14F-4D97-AF65-F5344CB8AC3E}">
        <p14:creationId xmlns:p14="http://schemas.microsoft.com/office/powerpoint/2010/main" val="2108460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Two basic ways: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Visual inspection (with graphs) – quick but imprecise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Statistical test for normality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 recommend you do both – it’s part of exploring your data set before running inferential statistics.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normality</a:t>
            </a:r>
          </a:p>
        </p:txBody>
      </p:sp>
    </p:spTree>
    <p:extLst>
      <p:ext uri="{BB962C8B-B14F-4D97-AF65-F5344CB8AC3E}">
        <p14:creationId xmlns:p14="http://schemas.microsoft.com/office/powerpoint/2010/main" val="3849444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We have used histograms for this before.</a:t>
            </a:r>
          </a:p>
          <a:p>
            <a:r>
              <a:rPr lang="en-GB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inspection for normality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2CD5C-6BAB-EE47-8405-5343DB84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07" y="2754086"/>
            <a:ext cx="3594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8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This plots the quantiles of the observed data variable against the quantiles that we would expect if the data followed a normal distribution.</a:t>
            </a:r>
          </a:p>
          <a:p>
            <a:endParaRPr lang="en-GB" sz="2400" dirty="0"/>
          </a:p>
          <a:p>
            <a:r>
              <a:rPr lang="en-GB" sz="2400" dirty="0"/>
              <a:t>The observed data: Represented as white bubbles.</a:t>
            </a:r>
          </a:p>
          <a:p>
            <a:r>
              <a:rPr lang="en-GB" sz="2400" dirty="0"/>
              <a:t>The expected data: A diagonal straight line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If the data distribution is approximately normal, then we expect the data points to sit </a:t>
            </a:r>
            <a:r>
              <a:rPr lang="en-GB" sz="2400" b="1" dirty="0"/>
              <a:t>more or less on top of the straight diagonal line</a:t>
            </a:r>
            <a:r>
              <a:rPr lang="en-GB" sz="2400" dirty="0"/>
              <a:t>; any deviation from it should be minor.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QQ-plots</a:t>
            </a:r>
          </a:p>
        </p:txBody>
      </p:sp>
    </p:spTree>
    <p:extLst>
      <p:ext uri="{BB962C8B-B14F-4D97-AF65-F5344CB8AC3E}">
        <p14:creationId xmlns:p14="http://schemas.microsoft.com/office/powerpoint/2010/main" val="2715812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QQ-plots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A73F2-56E8-5E43-ADB0-9D81D29BC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2"/>
          <a:stretch/>
        </p:blipFill>
        <p:spPr bwMode="auto">
          <a:xfrm>
            <a:off x="362660" y="1690689"/>
            <a:ext cx="4320000" cy="4192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00F43-FBF7-D546-8B02-C9AEEEA75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86"/>
          <a:stretch/>
        </p:blipFill>
        <p:spPr bwMode="auto">
          <a:xfrm>
            <a:off x="4416670" y="2090715"/>
            <a:ext cx="4320000" cy="3825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9D3B2-9DBD-7B49-A311-D4A3E1CB808C}"/>
              </a:ext>
            </a:extLst>
          </p:cNvPr>
          <p:cNvSpPr txBox="1"/>
          <p:nvPr/>
        </p:nvSpPr>
        <p:spPr>
          <a:xfrm>
            <a:off x="894640" y="5882707"/>
            <a:ext cx="3788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drawn from normal distribution.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7FA4A-D1C5-F143-BE51-0DDE1997F9A3}"/>
              </a:ext>
            </a:extLst>
          </p:cNvPr>
          <p:cNvSpPr txBox="1"/>
          <p:nvPr/>
        </p:nvSpPr>
        <p:spPr>
          <a:xfrm>
            <a:off x="5128968" y="1431342"/>
            <a:ext cx="3176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drawn from non-normal distribution (Gamma distribution).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3C4F7-4275-754D-A372-7D18661AF5C5}"/>
              </a:ext>
            </a:extLst>
          </p:cNvPr>
          <p:cNvCxnSpPr>
            <a:cxnSpLocks/>
          </p:cNvCxnSpPr>
          <p:nvPr/>
        </p:nvCxnSpPr>
        <p:spPr>
          <a:xfrm flipV="1">
            <a:off x="2516432" y="5143500"/>
            <a:ext cx="6228" cy="739208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6C6B6-3907-9443-B078-B3EAC0F1F2E2}"/>
              </a:ext>
            </a:extLst>
          </p:cNvPr>
          <p:cNvCxnSpPr>
            <a:cxnSpLocks/>
          </p:cNvCxnSpPr>
          <p:nvPr/>
        </p:nvCxnSpPr>
        <p:spPr>
          <a:xfrm>
            <a:off x="6361043" y="2090715"/>
            <a:ext cx="0" cy="638198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87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There are several tests that allow us to directly test whether our population data are likely to be normally distributed.</a:t>
            </a:r>
          </a:p>
          <a:p>
            <a:r>
              <a:rPr lang="en-GB" i="1" dirty="0"/>
              <a:t> </a:t>
            </a:r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Shapiro-Wilk’s test </a:t>
            </a:r>
            <a:r>
              <a:rPr lang="en-GB" dirty="0"/>
              <a:t>is widely recommended for normality test. </a:t>
            </a:r>
          </a:p>
          <a:p>
            <a:endParaRPr lang="en-GB" dirty="0"/>
          </a:p>
          <a:p>
            <a:r>
              <a:rPr lang="en-GB" dirty="0"/>
              <a:t>You will try this out in the handout.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 for normality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930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Most statistic tests are normally-distributed data. These are called </a:t>
            </a:r>
            <a:r>
              <a:rPr lang="en-GB" b="1" dirty="0"/>
              <a:t>parametric tests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If your data is not normally distributed, you can use </a:t>
            </a:r>
            <a:r>
              <a:rPr lang="en-GB" b="1" dirty="0"/>
              <a:t>non-parametric tests</a:t>
            </a:r>
            <a:r>
              <a:rPr lang="en-GB" dirty="0"/>
              <a:t>. These do not make any assumptions about the distributions that the statistics of interest follow.</a:t>
            </a:r>
          </a:p>
          <a:p>
            <a:endParaRPr lang="en-GB" dirty="0"/>
          </a:p>
          <a:p>
            <a:r>
              <a:rPr lang="en-GB" dirty="0"/>
              <a:t>In the handout, I will mention both types of test.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Parametric vs non-parametric tests</a:t>
            </a:r>
          </a:p>
        </p:txBody>
      </p:sp>
    </p:spTree>
    <p:extLst>
      <p:ext uri="{BB962C8B-B14F-4D97-AF65-F5344CB8AC3E}">
        <p14:creationId xmlns:p14="http://schemas.microsoft.com/office/powerpoint/2010/main" val="336361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Confidence interval for one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1F963-0EC3-2742-8F77-BC4194D3A2BD}"/>
              </a:ext>
            </a:extLst>
          </p:cNvPr>
          <p:cNvSpPr txBox="1"/>
          <p:nvPr/>
        </p:nvSpPr>
        <p:spPr>
          <a:xfrm>
            <a:off x="2984216" y="3373539"/>
            <a:ext cx="157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36 out of 37 cases (97%)!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394BE-3945-E342-A8B4-9DC57AB6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6" y="1956842"/>
            <a:ext cx="7920000" cy="43300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63114D-20B4-014B-93C7-C18D4B8E6547}"/>
              </a:ext>
            </a:extLst>
          </p:cNvPr>
          <p:cNvSpPr/>
          <p:nvPr/>
        </p:nvSpPr>
        <p:spPr>
          <a:xfrm>
            <a:off x="3868994" y="396285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Confidence interval:</a:t>
            </a:r>
          </a:p>
          <a:p>
            <a:r>
              <a:rPr lang="en-GB" dirty="0"/>
              <a:t>A range of values that we are </a:t>
            </a:r>
            <a:r>
              <a:rPr lang="en-GB" b="1" dirty="0"/>
              <a:t>95% confident </a:t>
            </a:r>
            <a:r>
              <a:rPr lang="en-GB" dirty="0"/>
              <a:t>contains the population parameter.</a:t>
            </a:r>
          </a:p>
          <a:p>
            <a:endParaRPr lang="en-GB" dirty="0"/>
          </a:p>
          <a:p>
            <a:r>
              <a:rPr lang="en-GB" dirty="0"/>
              <a:t>We usually report 95% confidence level (but you can increase or decrease).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D67989-68D1-0E44-B7B7-8134C276C118}"/>
              </a:ext>
            </a:extLst>
          </p:cNvPr>
          <p:cNvCxnSpPr>
            <a:cxnSpLocks/>
          </p:cNvCxnSpPr>
          <p:nvPr/>
        </p:nvCxnSpPr>
        <p:spPr>
          <a:xfrm flipV="1">
            <a:off x="4807974" y="3293806"/>
            <a:ext cx="766917" cy="726064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2076D6-5134-3E4E-BB3F-223EE6BC7C95}"/>
              </a:ext>
            </a:extLst>
          </p:cNvPr>
          <p:cNvCxnSpPr>
            <a:cxnSpLocks/>
          </p:cNvCxnSpPr>
          <p:nvPr/>
        </p:nvCxnSpPr>
        <p:spPr>
          <a:xfrm flipV="1">
            <a:off x="4807974" y="3293806"/>
            <a:ext cx="1591546" cy="726064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D72AA-04E0-4C40-8274-B9D7FE8E453F}"/>
              </a:ext>
            </a:extLst>
          </p:cNvPr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C41D4-C09A-914D-A790-C4CB6C000360}"/>
              </a:ext>
            </a:extLst>
          </p:cNvPr>
          <p:cNvSpPr>
            <a:spLocks noChangeAspect="1"/>
          </p:cNvSpPr>
          <p:nvPr/>
        </p:nvSpPr>
        <p:spPr>
          <a:xfrm>
            <a:off x="2347599" y="509592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👈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D06CAB-9920-B244-839B-17C90BEB06D1}"/>
              </a:ext>
            </a:extLst>
          </p:cNvPr>
          <p:cNvSpPr/>
          <p:nvPr/>
        </p:nvSpPr>
        <p:spPr>
          <a:xfrm>
            <a:off x="-42656" y="496110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👉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C3E91-BB28-2748-A012-C8BD44D674DF}"/>
              </a:ext>
            </a:extLst>
          </p:cNvPr>
          <p:cNvSpPr/>
          <p:nvPr/>
        </p:nvSpPr>
        <p:spPr>
          <a:xfrm>
            <a:off x="628650" y="5156859"/>
            <a:ext cx="815240" cy="16489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22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When using tests to check if different data sets have equal variances, we are actually trying to figure out if the population-level variances of the two groups are equal.  </a:t>
            </a:r>
          </a:p>
          <a:p>
            <a:endParaRPr lang="en-GB" dirty="0"/>
          </a:p>
          <a:p>
            <a:r>
              <a:rPr lang="en-GB" dirty="0"/>
              <a:t>So it is not as easy as just saying that the variance of sample 1 is larger or smaller than the variance of sample 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Variances</a:t>
            </a:r>
          </a:p>
        </p:txBody>
      </p:sp>
    </p:spTree>
    <p:extLst>
      <p:ext uri="{BB962C8B-B14F-4D97-AF65-F5344CB8AC3E}">
        <p14:creationId xmlns:p14="http://schemas.microsoft.com/office/powerpoint/2010/main" val="775446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Classic procedure: </a:t>
            </a:r>
            <a:r>
              <a:rPr lang="en-GB" b="1" dirty="0"/>
              <a:t>F-ratio</a:t>
            </a:r>
          </a:p>
          <a:p>
            <a:endParaRPr lang="en-GB" dirty="0"/>
          </a:p>
          <a:p>
            <a:r>
              <a:rPr lang="en-GB" dirty="0"/>
              <a:t>The more this ratio deviates from 1, the stronger the evidence for unequal population variances. 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To test more than two groups, we can use </a:t>
            </a:r>
            <a:r>
              <a:rPr lang="en-GB" b="1" dirty="0"/>
              <a:t>Bartlett’s test </a:t>
            </a:r>
            <a:r>
              <a:rPr lang="en-GB" dirty="0"/>
              <a:t>(for normally distributed data) or </a:t>
            </a:r>
            <a:r>
              <a:rPr lang="en-GB" b="1" dirty="0" err="1"/>
              <a:t>Levene’s</a:t>
            </a:r>
            <a:r>
              <a:rPr lang="en-GB" b="1" dirty="0"/>
              <a:t> test </a:t>
            </a:r>
            <a:r>
              <a:rPr lang="en-GB" dirty="0"/>
              <a:t>(for data that is not normally distributed).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B3A247-BA1B-2343-A73A-E4364AD43F5A}"/>
                  </a:ext>
                </a:extLst>
              </p:cNvPr>
              <p:cNvSpPr/>
              <p:nvPr/>
            </p:nvSpPr>
            <p:spPr>
              <a:xfrm>
                <a:off x="4458419" y="2092569"/>
                <a:ext cx="1913088" cy="526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𝑔𝑟𝑜𝑢𝑝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𝑔𝑟𝑜𝑢𝑝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2</m:t>
                        </m:r>
                      </m:den>
                    </m:f>
                  </m:oMath>
                </a14:m>
                <a:r>
                  <a:rPr lang="en-GB" dirty="0"/>
                  <a:t> 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B3A247-BA1B-2343-A73A-E4364AD43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419" y="2092569"/>
                <a:ext cx="1913088" cy="52687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393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Tests for two groups: t-tests and related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Tests for more than two groups: ANOVA and related</a:t>
            </a:r>
          </a:p>
          <a:p>
            <a:r>
              <a:rPr lang="en-GB" b="1" dirty="0"/>
              <a:t> </a:t>
            </a:r>
            <a:endParaRPr lang="en-GB" dirty="0"/>
          </a:p>
          <a:p>
            <a:r>
              <a:rPr lang="en-GB" dirty="0"/>
              <a:t>In the handout, you will practice how to use the R to run different types of tests and what information to report.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Significance testing for continuous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165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When reporting the results, we need to report (at least) the following: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“statistic of interest” (your measures of effect size) and its 95% confidence interval,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test statistic (the results of the significance test)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the results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E9240-5685-0E49-9310-1AAD5E48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1" y="4824186"/>
            <a:ext cx="7073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31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Example: t-test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 statistic: t-value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degrees of freedom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p-value</a:t>
            </a:r>
          </a:p>
          <a:p>
            <a:endParaRPr lang="en-GB" dirty="0"/>
          </a:p>
          <a:p>
            <a:r>
              <a:rPr lang="en-GB" dirty="0"/>
              <a:t>Example: ANOVA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Test statistic: F-value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degrees of freedom (between and within)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p-value</a:t>
            </a:r>
          </a:p>
          <a:p>
            <a:endParaRPr lang="en-GB" dirty="0"/>
          </a:p>
          <a:p>
            <a:r>
              <a:rPr lang="en-GB" dirty="0"/>
              <a:t> </a:t>
            </a:r>
          </a:p>
          <a:p>
            <a:r>
              <a:rPr lang="en-GB" dirty="0"/>
              <a:t>We could report the result of the significance test as follows, following APA style. “An independent samples t-test showed that the difference </a:t>
            </a:r>
            <a:r>
              <a:rPr lang="en-GB" dirty="0" err="1"/>
              <a:t>betweeen</a:t>
            </a:r>
            <a:r>
              <a:rPr lang="en-GB" dirty="0"/>
              <a:t> groups was not significant, t(198) = -0.80019, p-value = 0.4246.” (The degrees of freedom are in the parentheses.)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Note: APA guidelines say we can round p-values to two or three decimals. Here, the actual value was p = .2123, so I rounded this to p =  .212.</a:t>
            </a:r>
          </a:p>
          <a:p>
            <a:r>
              <a:rPr lang="en-GB" dirty="0"/>
              <a:t> </a:t>
            </a:r>
          </a:p>
          <a:p>
            <a:r>
              <a:rPr lang="en-GB" i="1" dirty="0"/>
              <a:t>A note on scientific notation and funny-looking p-values</a:t>
            </a:r>
            <a:endParaRPr lang="en-GB" dirty="0"/>
          </a:p>
          <a:p>
            <a:r>
              <a:rPr lang="en-GB" dirty="0"/>
              <a:t> </a:t>
            </a:r>
          </a:p>
          <a:p>
            <a:r>
              <a:rPr lang="en-GB" dirty="0"/>
              <a:t>When working with R, as we saw with an example earlier, you may sometimes get a very funny-looking p-value like the one below.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to report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511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“The mean score on language exam 1 was 65.45 (SD = 14.27) for undergraduates and 33.20 (SD = 18.38) for postgraduates. Cohen’s d is 1.56, 95% CI [1.62, 2.30], which represents a large effect size (Cohen, 1988). </a:t>
            </a:r>
            <a:r>
              <a:rPr lang="en-GB" dirty="0">
                <a:solidFill>
                  <a:srgbClr val="00B050"/>
                </a:solidFill>
              </a:rPr>
              <a:t>An independent-samples t-test further showed that this difference between groups is significant, t(198) = 13.863, p-value &lt; .001. That is, undergraduate students significantly outperformed their postgraduate counterparts on the first language exam.”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of how you might write-up a t-test result</a:t>
            </a:r>
          </a:p>
        </p:txBody>
      </p:sp>
    </p:spTree>
    <p:extLst>
      <p:ext uri="{BB962C8B-B14F-4D97-AF65-F5344CB8AC3E}">
        <p14:creationId xmlns:p14="http://schemas.microsoft.com/office/powerpoint/2010/main" val="341308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000" dirty="0">
                <a:solidFill>
                  <a:srgbClr val="0070C0"/>
                </a:solidFill>
              </a:rPr>
              <a:t>“The mean score on the maths exam was 55.97 (SD = 11.21) for language group A, M = 60.24 (SD = 20.28) for language group B, and M = 81.89 (SD = 20.24) for language group C. Our calculation of Cohen’s d to measure the difference between the three means revealed a large effect, d = 1.553. </a:t>
            </a:r>
            <a:r>
              <a:rPr lang="en-US" sz="2000" dirty="0">
                <a:solidFill>
                  <a:srgbClr val="00B050"/>
                </a:solidFill>
              </a:rPr>
              <a:t>A one-way ANOVA demonstrated that the effect of native language on </a:t>
            </a:r>
            <a:r>
              <a:rPr lang="en-US" sz="2000" dirty="0" err="1">
                <a:solidFill>
                  <a:srgbClr val="00B050"/>
                </a:solidFill>
              </a:rPr>
              <a:t>maths</a:t>
            </a:r>
            <a:r>
              <a:rPr lang="en-US" sz="2000" dirty="0">
                <a:solidFill>
                  <a:srgbClr val="00B050"/>
                </a:solidFill>
              </a:rPr>
              <a:t> scores was significant, F(2, 197) = 40.23, p &lt; .001. Post-doc comparisons using Tukey’s HSD test further revealed a significant difference between language group A and C, </a:t>
            </a:r>
            <a:r>
              <a:rPr lang="en-US" sz="2000" dirty="0" err="1">
                <a:solidFill>
                  <a:srgbClr val="00B050"/>
                </a:solidFill>
              </a:rPr>
              <a:t>M</a:t>
            </a:r>
            <a:r>
              <a:rPr lang="en-US" sz="2000" baseline="-25000" dirty="0" err="1">
                <a:solidFill>
                  <a:srgbClr val="00B050"/>
                </a:solidFill>
              </a:rPr>
              <a:t>diff</a:t>
            </a:r>
            <a:r>
              <a:rPr lang="en-US" sz="2000" dirty="0">
                <a:solidFill>
                  <a:srgbClr val="00B050"/>
                </a:solidFill>
              </a:rPr>
              <a:t> = 25.92, p &lt; .001, and between language group B and C, </a:t>
            </a:r>
            <a:r>
              <a:rPr lang="en-US" sz="2000" dirty="0" err="1">
                <a:solidFill>
                  <a:srgbClr val="00B050"/>
                </a:solidFill>
              </a:rPr>
              <a:t>M</a:t>
            </a:r>
            <a:r>
              <a:rPr lang="en-US" sz="2000" baseline="-25000" dirty="0" err="1">
                <a:solidFill>
                  <a:srgbClr val="00B050"/>
                </a:solidFill>
              </a:rPr>
              <a:t>diff</a:t>
            </a:r>
            <a:r>
              <a:rPr lang="en-US" sz="2000" dirty="0">
                <a:solidFill>
                  <a:srgbClr val="00B050"/>
                </a:solidFill>
              </a:rPr>
              <a:t> = 25.92, p &lt; .001. The difference between language groups A and B was not significant, </a:t>
            </a:r>
            <a:r>
              <a:rPr lang="en-US" sz="2000" dirty="0" err="1">
                <a:solidFill>
                  <a:srgbClr val="00B050"/>
                </a:solidFill>
              </a:rPr>
              <a:t>M</a:t>
            </a:r>
            <a:r>
              <a:rPr lang="en-US" sz="2000" baseline="-25000" dirty="0" err="1">
                <a:solidFill>
                  <a:srgbClr val="00B050"/>
                </a:solidFill>
              </a:rPr>
              <a:t>diff</a:t>
            </a:r>
            <a:r>
              <a:rPr lang="en-US" sz="2000" dirty="0">
                <a:solidFill>
                  <a:srgbClr val="00B050"/>
                </a:solidFill>
              </a:rPr>
              <a:t> = 4.27, p = .374. In other words, speakers of language C clearly outperformed the speakers of languages A and B in the </a:t>
            </a:r>
            <a:r>
              <a:rPr lang="en-US" sz="2000" dirty="0" err="1">
                <a:solidFill>
                  <a:srgbClr val="00B050"/>
                </a:solidFill>
              </a:rPr>
              <a:t>maths</a:t>
            </a:r>
            <a:r>
              <a:rPr lang="en-US" sz="2000" dirty="0">
                <a:solidFill>
                  <a:srgbClr val="00B050"/>
                </a:solidFill>
              </a:rPr>
              <a:t> exam.</a:t>
            </a:r>
            <a:r>
              <a:rPr lang="en-GB" sz="2000" dirty="0">
                <a:solidFill>
                  <a:srgbClr val="00B050"/>
                </a:solidFill>
              </a:rPr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of how you might write-up an ANOVA test result</a:t>
            </a:r>
          </a:p>
        </p:txBody>
      </p:sp>
    </p:spTree>
    <p:extLst>
      <p:ext uri="{BB962C8B-B14F-4D97-AF65-F5344CB8AC3E}">
        <p14:creationId xmlns:p14="http://schemas.microsoft.com/office/powerpoint/2010/main" val="3593115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Simulated data, N = 200</a:t>
            </a:r>
          </a:p>
          <a:p>
            <a:r>
              <a:rPr lang="en-GB" sz="2400" dirty="0"/>
              <a:t>Variables: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sz="2400" dirty="0"/>
              <a:t>Our participants’ native languages three levels: Language A, Language B, Language C;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sz="2400" dirty="0"/>
              <a:t>The level of study of our participants, two levels: undergraduate or postgraduate;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sz="2400" dirty="0"/>
              <a:t>The scores of our participants on three foreign language exams, which our participants took in term 1, term 2, and term 3 respectively;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sz="2400" dirty="0" err="1"/>
              <a:t>Theor</a:t>
            </a:r>
            <a:r>
              <a:rPr lang="en-GB" sz="2400" dirty="0"/>
              <a:t> scores on a maths exam.</a:t>
            </a:r>
          </a:p>
          <a:p>
            <a:r>
              <a:rPr lang="en-GB" sz="2400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data: language exams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345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data: language exams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36A94-5E89-0446-821B-8400E709E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0047"/>
          <a:stretch/>
        </p:blipFill>
        <p:spPr>
          <a:xfrm>
            <a:off x="434837" y="2147407"/>
            <a:ext cx="8257670" cy="25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78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1E2-2367-4C1F-B4FE-3EB55EC77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Quantitative Research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EED3-C2AC-4450-A7FA-4574FCADC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March 13, 2023</a:t>
            </a:r>
          </a:p>
          <a:p>
            <a:r>
              <a:rPr lang="en-GB" dirty="0"/>
              <a:t>Professor Patrick Rebuschat</a:t>
            </a:r>
          </a:p>
          <a:p>
            <a:r>
              <a:rPr lang="en-GB" sz="2400" dirty="0" err="1">
                <a:hlinkClick r:id="rId3"/>
              </a:rPr>
              <a:t>p.rebuschat@lancaster.ac.uk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6797-6EA7-4696-9934-2BCE8C54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44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5AFD3D-31FD-F141-A1E4-F2C003F8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971213"/>
            <a:ext cx="7920000" cy="4330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often does the CI include the population parameter </a:t>
            </a:r>
            <a:r>
              <a:rPr lang="en-GB" dirty="0">
                <a:sym typeface="Symbol" pitchFamily="2" charset="2"/>
              </a:rPr>
              <a:t>?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1F963-0EC3-2742-8F77-BC4194D3A2BD}"/>
              </a:ext>
            </a:extLst>
          </p:cNvPr>
          <p:cNvSpPr txBox="1"/>
          <p:nvPr/>
        </p:nvSpPr>
        <p:spPr>
          <a:xfrm>
            <a:off x="3279066" y="3727500"/>
            <a:ext cx="1571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Only one CI did not include the population parameter!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923C7-5CD6-3145-97C3-F68A728612BE}"/>
              </a:ext>
            </a:extLst>
          </p:cNvPr>
          <p:cNvSpPr/>
          <p:nvPr/>
        </p:nvSpPr>
        <p:spPr>
          <a:xfrm>
            <a:off x="-42656" y="546255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👉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5EB10-E0CA-D349-B8D5-760B8F076903}"/>
              </a:ext>
            </a:extLst>
          </p:cNvPr>
          <p:cNvSpPr/>
          <p:nvPr/>
        </p:nvSpPr>
        <p:spPr>
          <a:xfrm>
            <a:off x="628650" y="5658307"/>
            <a:ext cx="815240" cy="16489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93DBCB-3BAD-8648-B789-A88457492DAB}"/>
              </a:ext>
            </a:extLst>
          </p:cNvPr>
          <p:cNvSpPr/>
          <p:nvPr/>
        </p:nvSpPr>
        <p:spPr>
          <a:xfrm>
            <a:off x="6875544" y="3903786"/>
            <a:ext cx="1289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 36 out of 37 cases (97%)!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71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Calculating the 95% CI: </a:t>
            </a:r>
            <a:br>
              <a:rPr lang="en-GB" dirty="0"/>
            </a:br>
            <a:r>
              <a:rPr lang="en-GB" dirty="0"/>
              <a:t>When we do NOT know </a:t>
            </a:r>
            <a:r>
              <a:rPr lang="en-GB" dirty="0">
                <a:sym typeface="Symbol" pitchFamily="2" charset="2"/>
              </a:rPr>
              <a:t> and when the sample size is small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34153"/>
                <a:ext cx="7886700" cy="3872733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baseline="-25000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b="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baseline="-2500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i="1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2400" dirty="0"/>
                  <a:t>The </a:t>
                </a:r>
                <a:r>
                  <a:rPr lang="en-GB" sz="2400" i="1" dirty="0"/>
                  <a:t>t</a:t>
                </a:r>
                <a:r>
                  <a:rPr lang="en-GB" sz="2400" dirty="0"/>
                  <a:t>-distribution is the distribution we use when</a:t>
                </a:r>
              </a:p>
              <a:p>
                <a:r>
                  <a:rPr lang="en-GB" sz="2400" dirty="0"/>
                  <a:t>we don’t know the population parameters (which is most common) and when </a:t>
                </a:r>
              </a:p>
              <a:p>
                <a:r>
                  <a:rPr lang="en-GB" sz="2400" dirty="0"/>
                  <a:t>the sample size N is small (anything below 30).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34153"/>
                <a:ext cx="7886700" cy="3872733"/>
              </a:xfrm>
              <a:blipFill>
                <a:blip r:embed="rId3"/>
                <a:stretch>
                  <a:fillRect l="-1286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0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“Any of various </a:t>
            </a:r>
            <a:r>
              <a:rPr lang="en-GB" sz="2400" b="1" dirty="0"/>
              <a:t>measures of the magnitude or meaningfulness</a:t>
            </a:r>
            <a:r>
              <a:rPr lang="en-GB" sz="2400" dirty="0"/>
              <a:t> of a relationship between two variables. (…)” (APA Dictionary of Psychology, 2023)</a:t>
            </a:r>
          </a:p>
          <a:p>
            <a:endParaRPr lang="en-US" sz="2400" dirty="0"/>
          </a:p>
          <a:p>
            <a:r>
              <a:rPr lang="en-GB" sz="2400" dirty="0"/>
              <a:t>Effect sizes should be the </a:t>
            </a:r>
            <a:r>
              <a:rPr lang="en-GB" sz="2400" b="1" dirty="0"/>
              <a:t>main focus of interpretation </a:t>
            </a:r>
            <a:r>
              <a:rPr lang="en-GB" sz="2400" dirty="0"/>
              <a:t>because they are the best information we have about the population.</a:t>
            </a:r>
          </a:p>
          <a:p>
            <a:endParaRPr lang="en-GB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sizes</a:t>
            </a:r>
          </a:p>
        </p:txBody>
      </p:sp>
    </p:spTree>
    <p:extLst>
      <p:ext uri="{BB962C8B-B14F-4D97-AF65-F5344CB8AC3E}">
        <p14:creationId xmlns:p14="http://schemas.microsoft.com/office/powerpoint/2010/main" val="367200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sizes come in many shapes or forms.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4AEB3-FB3A-2440-9CD9-463864BEF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158" y="1690689"/>
            <a:ext cx="6120000" cy="4924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C9F603-5B93-E74F-8776-079E13302512}"/>
              </a:ext>
            </a:extLst>
          </p:cNvPr>
          <p:cNvSpPr/>
          <p:nvPr/>
        </p:nvSpPr>
        <p:spPr>
          <a:xfrm>
            <a:off x="245856" y="374381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👉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59BDBB-6338-5E44-AFF1-9E77B9BFF85C}"/>
              </a:ext>
            </a:extLst>
          </p:cNvPr>
          <p:cNvSpPr/>
          <p:nvPr/>
        </p:nvSpPr>
        <p:spPr>
          <a:xfrm>
            <a:off x="6258986" y="2266483"/>
            <a:ext cx="25217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Raw vs. standardized effect sizes</a:t>
            </a:r>
          </a:p>
          <a:p>
            <a:endParaRPr lang="en-GB" dirty="0"/>
          </a:p>
          <a:p>
            <a:r>
              <a:rPr lang="en-GB" dirty="0"/>
              <a:t>Example: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err="1"/>
              <a:t>M</a:t>
            </a:r>
            <a:r>
              <a:rPr lang="en-GB" baseline="-25000" dirty="0" err="1"/>
              <a:t>diff</a:t>
            </a:r>
            <a:r>
              <a:rPr lang="en-GB" dirty="0"/>
              <a:t> = 32.25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Cohen’s d = 1.96</a:t>
            </a:r>
          </a:p>
        </p:txBody>
      </p:sp>
    </p:spTree>
    <p:extLst>
      <p:ext uri="{BB962C8B-B14F-4D97-AF65-F5344CB8AC3E}">
        <p14:creationId xmlns:p14="http://schemas.microsoft.com/office/powerpoint/2010/main" val="341315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Standardized effect sizes: Cohen’s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CE9231-1022-2F42-AD24-3CDB6B5CD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92569"/>
                <a:ext cx="7600950" cy="4014317"/>
              </a:xfrm>
            </p:spPr>
            <p:txBody>
              <a:bodyPr>
                <a:noAutofit/>
              </a:bodyPr>
              <a:lstStyle/>
              <a:p>
                <a:r>
                  <a:rPr lang="en-GB" dirty="0"/>
                  <a:t>Used to measure the </a:t>
                </a:r>
                <a:r>
                  <a:rPr lang="en-GB" b="1" dirty="0"/>
                  <a:t>strength of a difference between two means</a:t>
                </a:r>
                <a:r>
                  <a:rPr lang="en-GB" dirty="0"/>
                  <a:t>. </a:t>
                </a:r>
              </a:p>
              <a:p>
                <a:r>
                  <a:rPr lang="en-GB" dirty="0"/>
                  <a:t> 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𝑑𝑖𝑓𝑓𝑒𝑟𝑒𝑛𝑐𝑒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𝑃𝑜𝑜𝑙𝑒𝑑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𝑠𝑡𝑎𝑛𝑑𝑎𝑟𝑑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𝑑𝑒𝑣𝑖𝑎𝑡𝑖𝑜𝑛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Cohen (1988): Interpreting the strength of the effect</a:t>
                </a:r>
              </a:p>
              <a:p>
                <a:r>
                  <a:rPr lang="en-GB" dirty="0"/>
                  <a:t>d = 0.2 (small), d = 0.5 (medium), d = 0.8 (large) 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CE9231-1022-2F42-AD24-3CDB6B5CD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92569"/>
                <a:ext cx="7600950" cy="4014317"/>
              </a:xfrm>
              <a:blipFill>
                <a:blip r:embed="rId2"/>
                <a:stretch>
                  <a:fillRect l="-1503" t="-2208" r="-1669" b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D59DCA-7693-1143-9295-E899F518D2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36974" y="3282542"/>
            <a:ext cx="2992626" cy="18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0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4156292" cy="4014317"/>
          </a:xfrm>
        </p:spPr>
        <p:txBody>
          <a:bodyPr>
            <a:noAutofit/>
          </a:bodyPr>
          <a:lstStyle/>
          <a:p>
            <a:r>
              <a:rPr lang="en-GB" sz="2400" dirty="0"/>
              <a:t>The most widely used approach for statistical inference in the sciences.</a:t>
            </a:r>
          </a:p>
          <a:p>
            <a:endParaRPr lang="en-GB" sz="2400" dirty="0"/>
          </a:p>
          <a:p>
            <a:r>
              <a:rPr lang="en-GB" sz="2400" dirty="0"/>
              <a:t>But: Controversial as often used inappropriately.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Null hypothesis significance testing (NHST)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BF3BC-28B5-A643-BE7E-6A92518CE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8" t="9289" r="21584" b="24757"/>
          <a:stretch/>
        </p:blipFill>
        <p:spPr>
          <a:xfrm>
            <a:off x="4647157" y="2092569"/>
            <a:ext cx="3807912" cy="212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DA2E4-056D-A549-8941-D0E5334DF636}"/>
              </a:ext>
            </a:extLst>
          </p:cNvPr>
          <p:cNvSpPr txBox="1"/>
          <p:nvPr/>
        </p:nvSpPr>
        <p:spPr>
          <a:xfrm>
            <a:off x="5949307" y="4651971"/>
            <a:ext cx="166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Winter (2019)</a:t>
            </a:r>
          </a:p>
        </p:txBody>
      </p:sp>
    </p:spTree>
    <p:extLst>
      <p:ext uri="{BB962C8B-B14F-4D97-AF65-F5344CB8AC3E}">
        <p14:creationId xmlns:p14="http://schemas.microsoft.com/office/powerpoint/2010/main" val="33013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76D08EAF6CD747AE18F062D238E9CD" ma:contentTypeVersion="13" ma:contentTypeDescription="Create a new document." ma:contentTypeScope="" ma:versionID="bcd5617098796b76d82e6d13e07f6a1b">
  <xsd:schema xmlns:xsd="http://www.w3.org/2001/XMLSchema" xmlns:xs="http://www.w3.org/2001/XMLSchema" xmlns:p="http://schemas.microsoft.com/office/2006/metadata/properties" xmlns:ns3="bd43519d-ead2-4ba1-ba32-c0379276acbd" xmlns:ns4="134246ac-c077-4814-adad-0c52def46e24" targetNamespace="http://schemas.microsoft.com/office/2006/metadata/properties" ma:root="true" ma:fieldsID="f1a762f868456c3382bb38ddb2f5f897" ns3:_="" ns4:_="">
    <xsd:import namespace="bd43519d-ead2-4ba1-ba32-c0379276acbd"/>
    <xsd:import namespace="134246ac-c077-4814-adad-0c52def46e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3519d-ead2-4ba1-ba32-c0379276ac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4246ac-c077-4814-adad-0c52def46e2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DD74F7-50EA-415B-AF38-AB7B4187FF75}">
  <ds:schemaRefs>
    <ds:schemaRef ds:uri="http://purl.org/dc/terms/"/>
    <ds:schemaRef ds:uri="134246ac-c077-4814-adad-0c52def46e24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bd43519d-ead2-4ba1-ba32-c0379276acbd"/>
  </ds:schemaRefs>
</ds:datastoreItem>
</file>

<file path=customXml/itemProps2.xml><?xml version="1.0" encoding="utf-8"?>
<ds:datastoreItem xmlns:ds="http://schemas.openxmlformats.org/officeDocument/2006/customXml" ds:itemID="{B81B5112-3458-4941-8B17-6F6935090D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43519d-ead2-4ba1-ba32-c0379276acbd"/>
    <ds:schemaRef ds:uri="134246ac-c077-4814-adad-0c52def46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59DCF2-409A-46D8-842B-11E85ED6BA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3032</Words>
  <Application>Microsoft Macintosh PowerPoint</Application>
  <PresentationFormat>On-screen Show (4:3)</PresentationFormat>
  <Paragraphs>397</Paragraphs>
  <Slides>50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Cambria</vt:lpstr>
      <vt:lpstr>Cambria Math</vt:lpstr>
      <vt:lpstr>Courier New</vt:lpstr>
      <vt:lpstr>Garamond</vt:lpstr>
      <vt:lpstr>Symbol</vt:lpstr>
      <vt:lpstr>Times New Roman</vt:lpstr>
      <vt:lpstr>Office Theme</vt:lpstr>
      <vt:lpstr>Quantitative Research Methods</vt:lpstr>
      <vt:lpstr>Reminder from last week</vt:lpstr>
      <vt:lpstr>What is a confidence interval?</vt:lpstr>
      <vt:lpstr>Confidence interval for one sample</vt:lpstr>
      <vt:lpstr>How often does the CI include the population parameter ?</vt:lpstr>
      <vt:lpstr>Effect sizes</vt:lpstr>
      <vt:lpstr>Effect sizes come in many shapes or forms.</vt:lpstr>
      <vt:lpstr>Standardized effect sizes: Cohen’s d</vt:lpstr>
      <vt:lpstr>Null hypothesis significance testing (NHST)</vt:lpstr>
      <vt:lpstr>NHST statistics often misused or misunderstood</vt:lpstr>
      <vt:lpstr>Classic steps in NSHT</vt:lpstr>
      <vt:lpstr>Step 3: Select and apply the statistical test</vt:lpstr>
      <vt:lpstr>Selection of the significance test will depend on :</vt:lpstr>
      <vt:lpstr>For example</vt:lpstr>
      <vt:lpstr>Step 4: Calculate a p-value</vt:lpstr>
      <vt:lpstr>Step 4: Calculate a p-value</vt:lpstr>
      <vt:lpstr>The p-value tells us whether or not to reject the null hypothesis:</vt:lpstr>
      <vt:lpstr>“Dichotomous thinking” (Cumming, 2012)</vt:lpstr>
      <vt:lpstr>Importance of replication</vt:lpstr>
      <vt:lpstr>Step 5: Report the results of the significance test</vt:lpstr>
      <vt:lpstr>Example: The t-test </vt:lpstr>
      <vt:lpstr>Example: The t-test </vt:lpstr>
      <vt:lpstr>Use the t-distribution to check how probable your t-value is.</vt:lpstr>
      <vt:lpstr>Compare t = 1.728, 1.729, 1.730</vt:lpstr>
      <vt:lpstr>Our earlier example</vt:lpstr>
      <vt:lpstr>Let’s report our results</vt:lpstr>
      <vt:lpstr>Let’s report our results</vt:lpstr>
      <vt:lpstr>A possible report</vt:lpstr>
      <vt:lpstr>Questions?</vt:lpstr>
      <vt:lpstr>Quantitative Research Methods</vt:lpstr>
      <vt:lpstr>Today</vt:lpstr>
      <vt:lpstr>Assumptions underlying most statistic tests</vt:lpstr>
      <vt:lpstr>Choosing the right statistical test</vt:lpstr>
      <vt:lpstr>Checking for normality</vt:lpstr>
      <vt:lpstr>Visual inspection for normality</vt:lpstr>
      <vt:lpstr>QQ-plots</vt:lpstr>
      <vt:lpstr>QQ-plots</vt:lpstr>
      <vt:lpstr>Statistical test for normality</vt:lpstr>
      <vt:lpstr>Parametric vs non-parametric tests</vt:lpstr>
      <vt:lpstr>Variances</vt:lpstr>
      <vt:lpstr>Variances</vt:lpstr>
      <vt:lpstr>Significance testing for continuous data</vt:lpstr>
      <vt:lpstr>Reporting the results</vt:lpstr>
      <vt:lpstr>Information to report</vt:lpstr>
      <vt:lpstr>Example of how you might write-up a t-test result</vt:lpstr>
      <vt:lpstr>Example of how you might write-up an ANOVA test result</vt:lpstr>
      <vt:lpstr>Our data: language exams</vt:lpstr>
      <vt:lpstr>Our data: language exams</vt:lpstr>
      <vt:lpstr>Quantitative Research Methods</vt:lpstr>
      <vt:lpstr>Calculating the 95% CI:  When we do NOT know  and when the sample size is small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2023-03-05T12:17:38Z</cp:lastPrinted>
  <dcterms:created xsi:type="dcterms:W3CDTF">2020-06-05T16:59:37Z</dcterms:created>
  <dcterms:modified xsi:type="dcterms:W3CDTF">2023-03-13T13:19:18Z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0x0101000C76D08EAF6CD747AE18F062D238E9CD</vt:lpwstr>
  </property>
</Properties>
</file>